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Override PartName="/ppt/pmPRSettings.xml" ContentType="application/vnd.ms-powerpoint.pmPRSettings+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3658" r:id="rId1"/>
  </p:sldMasterIdLst>
  <p:notesMasterIdLst>
    <p:notesMasterId r:id="rId43"/>
  </p:notesMasterIdLst>
  <p:sldIdLst>
    <p:sldId id="266" r:id="rId2"/>
    <p:sldId id="278" r:id="rId3"/>
    <p:sldId id="315" r:id="rId4"/>
    <p:sldId id="267" r:id="rId5"/>
    <p:sldId id="314" r:id="rId6"/>
    <p:sldId id="297" r:id="rId7"/>
    <p:sldId id="298" r:id="rId8"/>
    <p:sldId id="270" r:id="rId9"/>
    <p:sldId id="279" r:id="rId10"/>
    <p:sldId id="271" r:id="rId11"/>
    <p:sldId id="280" r:id="rId12"/>
    <p:sldId id="269" r:id="rId13"/>
    <p:sldId id="302" r:id="rId14"/>
    <p:sldId id="301" r:id="rId15"/>
    <p:sldId id="308" r:id="rId16"/>
    <p:sldId id="309" r:id="rId17"/>
    <p:sldId id="312" r:id="rId18"/>
    <p:sldId id="281" r:id="rId19"/>
    <p:sldId id="295" r:id="rId20"/>
    <p:sldId id="296" r:id="rId21"/>
    <p:sldId id="293" r:id="rId22"/>
    <p:sldId id="299" r:id="rId23"/>
    <p:sldId id="300" r:id="rId24"/>
    <p:sldId id="310" r:id="rId25"/>
    <p:sldId id="274" r:id="rId26"/>
    <p:sldId id="282" r:id="rId27"/>
    <p:sldId id="283" r:id="rId28"/>
    <p:sldId id="290" r:id="rId29"/>
    <p:sldId id="294" r:id="rId30"/>
    <p:sldId id="291" r:id="rId31"/>
    <p:sldId id="303" r:id="rId32"/>
    <p:sldId id="304" r:id="rId33"/>
    <p:sldId id="273" r:id="rId34"/>
    <p:sldId id="307" r:id="rId35"/>
    <p:sldId id="276" r:id="rId36"/>
    <p:sldId id="288" r:id="rId37"/>
    <p:sldId id="292" r:id="rId38"/>
    <p:sldId id="313" r:id="rId39"/>
    <p:sldId id="311" r:id="rId40"/>
    <p:sldId id="305" r:id="rId41"/>
    <p:sldId id="289" r:id="rId42"/>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mPRSettings.xml>      �  <?xml version="1.0" encoding="UTF-8"?>
<!DOCTYPE plist PUBLIC "-//Apple Computer//DTD PLIST 1.0//EN" "http://www.apple.com/DTDs/PropertyList-1.0.dtd">
<plist version="1.0">
<dict>
	<key>com.apple.print.PageFormat.PMHorizontalRes</key>
	<dict>
		<key>com.apple.print.ticket.creator</key>
		<string>com.apple.printingmanager</string>
		<key>com.apple.print.ticket.itemArray</key>
		<array>
			<dict>
				<key>com.apple.print.PageFormat.PMHorizontalRes</key>
				<real>72</real>
				<key>com.apple.print.ticket.client</key>
				<string>com.apple.printingmanager</string>
				<key>com.apple.print.ticket.modDate</key>
				<date>2007-10-03T21:10:00Z</date>
				<key>com.apple.print.ticket.stateFlag</key>
				<integer>0</integer>
			</dict>
		</array>
	</dict>
	<key>com.apple.print.PageFormat.PMOrientation</key>
	<dict>
		<key>com.apple.print.ticket.creator</key>
		<string>com.apple.printingmanager</string>
		<key>com.apple.print.ticket.itemArray</key>
		<array>
			<dict>
				<key>com.apple.print.PageFormat.PMOrientation</key>
				<integer>1</integer>
				<key>com.apple.print.ticket.client</key>
				<string>com.apple.printingmanager</string>
				<key>com.apple.print.ticket.modDate</key>
				<date>2007-10-03T21:10:00Z</date>
				<key>com.apple.print.ticket.stateFlag</key>
				<integer>0</integer>
			</dict>
		</array>
	</dict>
	<key>com.apple.print.PageFormat.PMScaling</key>
	<dict>
		<key>com.apple.print.ticket.creator</key>
		<string>com.apple.printingmanager</string>
		<key>com.apple.print.ticket.itemArray</key>
		<array>
			<dict>
				<key>com.apple.print.PageFormat.PMScaling</key>
				<real>1</real>
				<key>com.apple.print.ticket.client</key>
				<string>com.apple.printingmanager</string>
				<key>com.apple.print.ticket.modDate</key>
				<date>2007-10-03T21:10:00Z</date>
				<key>com.apple.print.ticket.stateFlag</key>
				<integer>0</integer>
			</dict>
		</array>
	</dict>
	<key>com.apple.print.PageFormat.PMVerticalRes</key>
	<dict>
		<key>com.apple.print.ticket.creator</key>
		<string>com.apple.printingmanager</string>
		<key>com.apple.print.ticket.itemArray</key>
		<array>
			<dict>
				<key>com.apple.print.PageFormat.PMVerticalRes</key>
				<real>72</real>
				<key>com.apple.print.ticket.client</key>
				<string>com.apple.printingmanager</string>
				<key>com.apple.print.ticket.modDate</key>
				<date>2007-10-03T21:10:00Z</date>
				<key>com.apple.print.ticket.stateFlag</key>
				<integer>0</integer>
			</dict>
		</array>
	</dict>
	<key>com.apple.print.PageFormat.PMVerticalScaling</key>
	<dict>
		<key>com.apple.print.ticket.creator</key>
		<string>com.apple.printingmanager</string>
		<key>com.apple.print.ticket.itemArray</key>
		<array>
			<dict>
				<key>com.apple.print.PageFormat.PMVerticalScaling</key>
				<real>1</real>
				<key>com.apple.print.ticket.client</key>
				<string>com.apple.printingmanager</string>
				<key>com.apple.print.ticket.modDate</key>
				<date>2007-10-03T21:10:00Z</date>
				<key>com.apple.print.ticket.stateFlag</key>
				<integer>0</integer>
			</dict>
		</array>
	</dict>
	<key>com.apple.print.subTicket.paper_info_ticket</key>
	<dict>
		<key>com.apple.print.PageFormat.PMAdjustedPageRect</key>
		<dict>
			<key>com.apple.print.ticket.creator</key>
			<string>com.apple.printingmanager</string>
			<key>com.apple.print.ticket.itemArray</key>
			<array>
				<dict>
					<key>com.apple.print.PageFormat.PMAdjustedPageRect</key>
					<array>
						<real>0.0</real>
						<real>0.0</real>
						<real>734</real>
						<real>576</real>
					</array>
					<key>com.apple.print.ticket.client</key>
					<string>com.apple.printingmanager</string>
					<key>com.apple.print.ticket.modDate</key>
					<date>2007-10-03T21:10:00Z</date>
					<key>com.apple.print.ticket.stateFlag</key>
					<integer>0</integer>
				</dict>
			</array>
		</dict>
		<key>com.apple.print.PageFormat.PMAdjustedPaperRect</key>
		<dict>
			<key>com.apple.print.ticket.creator</key>
			<string>com.apple.printingmanager</string>
			<key>com.apple.print.ticket.itemArray</key>
			<array>
				<dict>
					<key>com.apple.print.PageFormat.PMAdjustedPaperRect</key>
					<array>
						<real>-18</real>
						<real>-18</real>
						<real>774</real>
						<real>594</real>
					</array>
					<key>com.apple.print.ticket.client</key>
					<string>com.apple.printingmanager</string>
					<key>com.apple.print.ticket.modDate</key>
					<date>2007-10-03T21:10:00Z</date>
					<key>com.apple.print.ticket.stateFlag</key>
					<integer>0</integer>
				</dict>
			</array>
		</dict>
		<key>com.apple.print.PaperInfo.PMPaperName</key>
		<dict>
			<key>com.apple.print.ticket.creator</key>
			<string>com.apple.print.pm.PostScript</string>
			<key>com.apple.print.ticket.itemArray</key>
			<array>
				<dict>
					<key>com.apple.print.PaperInfo.PMPaperName</key>
					<string>na-letter</string>
					<key>com.apple.print.ticket.client</key>
					<string>com.apple.print.pm.PostScript</string>
					<key>com.apple.print.ticket.modDate</key>
					<date>2003-07-01T17:49:36Z</date>
					<key>com.apple.print.ticket.stateFlag</key>
					<integer>1</integer>
				</dict>
			</array>
		</dict>
		<key>com.apple.print.PaperInfo.PMUnadjustedPageRect</key>
		<dict>
			<key>com.apple.print.ticket.creator</key>
			<string>com.apple.print.pm.PostScript</string>
			<key>com.apple.print.ticket.itemArray</key>
			<array>
				<dict>
					<key>com.apple.print.PaperInfo.PMUnadjustedPageRect</key>
					<array>
						<real>0.0</real>
						<real>0.0</real>
						<real>734</real>
						<real>576</real>
					</array>
					<key>com.apple.print.ticket.client</key>
					<string>com.apple.printingmanager</string>
					<key>com.apple.print.ticket.modDate</key>
					<date>2007-10-03T21:10:00Z</date>
					<key>com.apple.print.ticket.stateFlag</key>
					<integer>0</integer>
				</dict>
			</array>
		</dict>
		<key>com.apple.print.PaperInfo.PMUnadjustedPaperRect</key>
		<dict>
			<key>com.apple.print.ticket.creator</key>
			<string>com.apple.print.pm.PostScript</string>
			<key>com.apple.print.ticket.itemArray</key>
			<array>
				<dict>
					<key>com.apple.print.PaperInfo.PMUnadjustedPaperRect</key>
					<array>
						<real>-18</real>
						<real>-18</real>
						<real>774</real>
						<real>594</real>
					</array>
					<key>com.apple.print.ticket.client</key>
					<string>com.apple.printingmanager</string>
					<key>com.apple.print.ticket.modDate</key>
					<date>2007-10-03T21:10:00Z</date>
					<key>com.apple.print.ticket.stateFlag</key>
					<integer>0</integer>
				</dict>
			</array>
		</dict>
		<key>com.apple.print.PaperInfo.ppd.PMPaperName</key>
		<dict>
			<key>com.apple.print.ticket.creator</key>
			<string>com.apple.print.pm.PostScript</string>
			<key>com.apple.print.ticket.itemArray</key>
			<array>
				<dict>
					<key>com.apple.print.PaperInfo.ppd.PMPaperName</key>
					<string>US Letter</string>
					<key>com.apple.print.ticket.client</key>
					<string>com.apple.print.pm.PostScript</string>
					<key>com.apple.print.ticket.modDate</key>
					<date>2003-07-01T17:49:36Z</date>
					<key>com.apple.print.ticket.stateFlag</key>
					<integer>1</integer>
				</dict>
			</array>
		</dict>
		<key>com.apple.print.ticket.APIVersion</key>
		<string>00.20</string>
		<key>com.apple.print.ticket.privateLock</key>
		<false/>
		<key>com.apple.print.ticket.type</key>
		<string>com.apple.print.PaperInfoTicket</string>
	</dict>
	<key>com.apple.print.ticket.APIVersion</key>
	<string>00.20</string>
	<key>com.apple.print.ticket.privateLock</key>
	<false/>
	<key>com.apple.print.ticket.type</key>
	<string>com.apple.print.PageFormatTicket</string>
</dict>
</plist>
   &  <?xml version="1.0" encoding="UTF-8"?>
<!DOCTYPE plist PUBLIC "-//Apple Computer//DTD PLIST 1.0//EN" "http://www.apple.com/DTDs/PropertyList-1.0.dtd">
<plist version="1.0">
<dict>
	<key>com.apple.print.DocumentTicket.PMSpoolFormat</key>
	<dict>
		<key>com.apple.print.ticket.creator</key>
		<string>com.apple.printingmanager</string>
		<key>com.apple.print.ticket.itemArray</key>
		<array>
			<dict>
				<key>com.apple.print.DocumentTicket.PMSpoolFormat</key>
				<string>application/pdf</string>
				<key>com.apple.print.ticket.client</key>
				<string>com.apple.printingmanager</string>
				<key>com.apple.print.ticket.modDate</key>
				<date>2007-10-03T21:10:00Z</date>
				<key>com.apple.print.ticket.stateFlag</key>
				<integer>0</integer>
			</dict>
		</array>
	</dict>
	<key>com.apple.print.PrintSettings.PMColorMatchingMode</key>
	<dict>
		<key>com.apple.print.ticket.creator</key>
		<string>com.apple.printingmanager</string>
		<key>com.apple.print.ticket.itemArray</key>
		<array>
			<dict>
				<key>com.apple.print.PrintSettings.PMColorMatchingMode</key>
				<integer>0</integer>
				<key>com.apple.print.ticket.client</key>
				<string>com.apple.printingmanager</string>
				<key>com.apple.print.ticket.modDate</key>
				<date>2007-10-03T21:10:00Z</date>
				<key>com.apple.print.ticket.stateFlag</key>
				<integer>0</integer>
			</dict>
		</array>
	</dict>
	<key>com.apple.print.PrintSettings.PMColorSyncProfileID</key>
	<dict>
		<key>com.apple.print.ticket.creator</key>
		<string>com.apple.printingmanager</string>
		<key>com.apple.print.ticket.itemArray</key>
		<array>
			<dict>
				<key>com.apple.print.PrintSettings.PMColorSyncProfileID</key>
				<integer>1294</integer>
				<key>com.apple.print.ticket.client</key>
				<string>com.apple.printingmanager</string>
				<key>com.apple.print.ticket.modDate</key>
				<date>2007-10-03T21:10:00Z</date>
				<key>com.apple.print.ticket.stateFlag</key>
				<integer>0</integer>
			</dict>
		</array>
	</dict>
	<key>com.apple.print.PrintSettings.PMCopies</key>
	<dict>
		<key>com.apple.print.ticket.creator</key>
		<string>com.apple.printingmanager</string>
		<key>com.apple.print.ticket.itemArray</key>
		<array>
			<dict>
				<key>com.apple.print.PrintSettings.PMCopies</key>
				<integer>1</integer>
				<key>com.apple.print.ticket.client</key>
				<string>com.apple.printingmanager</string>
				<key>com.apple.print.ticket.modDate</key>
				<date>2007-10-03T21:10:00Z</date>
				<key>com.apple.print.ticket.stateFlag</key>
				<integer>0</integer>
			</dict>
		</array>
	</dict>
	<key>com.apple.print.PrintSettings.PMCopyCollate</key>
	<dict>
		<key>com.apple.print.ticket.creator</key>
		<string>com.apple.printingmanager</string>
		<key>com.apple.print.ticket.itemArray</key>
		<array>
			<dict>
				<key>com.apple.print.PrintSettings.PMCopyCollate</key>
				<true/>
				<key>com.apple.print.ticket.client</key>
				<string>com.apple.printingmanager</string>
				<key>com.apple.print.ticket.modDate</key>
				<date>2007-10-03T21:10:00Z</date>
				<key>com.apple.print.ticket.stateFlag</key>
				<integer>0</integer>
			</dict>
		</array>
	</dict>
	<key>com.apple.print.PrintSettings.PMFirstPage</key>
	<dict>
		<key>com.apple.print.ticket.creator</key>
		<string>com.apple.printingmanager</string>
		<key>com.apple.print.ticket.itemArray</key>
		<array>
			<dict>
				<key>com.apple.print.PrintSettings.PMFirstPage</key>
				<integer>1</integer>
				<key>com.apple.print.ticket.client</key>
				<string>com.apple.printingmanager</string>
				<key>com.apple.print.ticket.modDate</key>
				<date>2007-10-03T21:10:00Z</date>
				<key>com.apple.print.ticket.stateFlag</key>
				<integer>0</integer>
			</dict>
		</array>
	</dict>
	<key>com.apple.print.PrintSettings.PMLastPage</key>
	<dict>
		<key>com.apple.print.ticket.creator</key>
		<string>com.apple.printingmanager</string>
		<key>com.apple.print.ticket.itemArray</key>
		<array>
			<dict>
				<key>com.apple.print.PrintSettings.PMLastPage</key>
				<integer>2147483647</integer>
				<key>com.apple.print.ticket.client</key>
				<string>com.apple.printingmanager</string>
				<key>com.apple.print.ticket.modDate</key>
				<date>2007-10-03T21:10:00Z</date>
				<key>com.apple.print.ticket.stateFlag</key>
				<integer>0</integer>
			</dict>
		</array>
	</dict>
	<key>com.apple.print.PrintSettings.PMPageRange</key>
	<dict>
		<key>com.apple.print.ticket.creator</key>
		<string>com.apple.printingmanager</string>
		<key>com.apple.print.ticket.itemArray</key>
		<array>
			<dict>
				<key>com.apple.print.PrintSettings.PMPageRange</key>
				<array>
					<integer>1</integer>
					<integer>2147483647</integer>
				</array>
				<key>com.apple.print.ticket.client</key>
				<string>com.apple.printingmanager</string>
				<key>com.apple.print.ticket.modDate</key>
				<date>2007-10-03T21:10:00Z</date>
				<key>com.apple.print.ticket.stateFlag</key>
				<integer>0</integer>
			</dict>
		</array>
	</dict>
	<key>com.apple.print.ticket.APIVersion</key>
	<string>00.20</string>
	<key>com.apple.print.ticket.privateLock</key>
	<false/>
	<key>com.apple.print.ticket.type</key>
	<string>com.apple.print.PrintSettingsTicket</string>
</dict>
</pli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2856" autoAdjust="0"/>
    <p:restoredTop sz="86443" autoAdjust="0"/>
  </p:normalViewPr>
  <p:slideViewPr>
    <p:cSldViewPr>
      <p:cViewPr varScale="1">
        <p:scale>
          <a:sx n="135" d="100"/>
          <a:sy n="135" d="100"/>
        </p:scale>
        <p:origin x="-104" y="-680"/>
      </p:cViewPr>
      <p:guideLst>
        <p:guide orient="horz" pos="162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4" Type="http://schemas.openxmlformats.org/officeDocument/2006/relationships/pmPRSettings" Target="pmPRSetting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_rels/viewProps.xml.rels><?xml version="1.0" encoding="UTF-8" standalone="yes"?>
<Relationships xmlns="http://schemas.openxmlformats.org/package/2006/relationships"><Relationship Id="rId20" Type="http://schemas.openxmlformats.org/officeDocument/2006/relationships/slide" Target="slides/slide20.xml"/><Relationship Id="rId21" Type="http://schemas.openxmlformats.org/officeDocument/2006/relationships/slide" Target="slides/slide21.xml"/><Relationship Id="rId22" Type="http://schemas.openxmlformats.org/officeDocument/2006/relationships/slide" Target="slides/slide22.xml"/><Relationship Id="rId23" Type="http://schemas.openxmlformats.org/officeDocument/2006/relationships/slide" Target="slides/slide23.xml"/><Relationship Id="rId24" Type="http://schemas.openxmlformats.org/officeDocument/2006/relationships/slide" Target="slides/slide24.xml"/><Relationship Id="rId25" Type="http://schemas.openxmlformats.org/officeDocument/2006/relationships/slide" Target="slides/slide25.xml"/><Relationship Id="rId26" Type="http://schemas.openxmlformats.org/officeDocument/2006/relationships/slide" Target="slides/slide26.xml"/><Relationship Id="rId27" Type="http://schemas.openxmlformats.org/officeDocument/2006/relationships/slide" Target="slides/slide27.xml"/><Relationship Id="rId28" Type="http://schemas.openxmlformats.org/officeDocument/2006/relationships/slide" Target="slides/slide28.xml"/><Relationship Id="rId29" Type="http://schemas.openxmlformats.org/officeDocument/2006/relationships/slide" Target="slides/slide29.xml"/><Relationship Id="rId1" Type="http://schemas.openxmlformats.org/officeDocument/2006/relationships/slide" Target="slides/slide1.xml"/><Relationship Id="rId2" Type="http://schemas.openxmlformats.org/officeDocument/2006/relationships/slide" Target="slides/slide2.xml"/><Relationship Id="rId3" Type="http://schemas.openxmlformats.org/officeDocument/2006/relationships/slide" Target="slides/slide3.xml"/><Relationship Id="rId4" Type="http://schemas.openxmlformats.org/officeDocument/2006/relationships/slide" Target="slides/slide4.xml"/><Relationship Id="rId5" Type="http://schemas.openxmlformats.org/officeDocument/2006/relationships/slide" Target="slides/slide5.xml"/><Relationship Id="rId30" Type="http://schemas.openxmlformats.org/officeDocument/2006/relationships/slide" Target="slides/slide30.xml"/><Relationship Id="rId31" Type="http://schemas.openxmlformats.org/officeDocument/2006/relationships/slide" Target="slides/slide31.xml"/><Relationship Id="rId32" Type="http://schemas.openxmlformats.org/officeDocument/2006/relationships/slide" Target="slides/slide32.xml"/><Relationship Id="rId9" Type="http://schemas.openxmlformats.org/officeDocument/2006/relationships/slide" Target="slides/slide9.xml"/><Relationship Id="rId6" Type="http://schemas.openxmlformats.org/officeDocument/2006/relationships/slide" Target="slides/slide6.xml"/><Relationship Id="rId7" Type="http://schemas.openxmlformats.org/officeDocument/2006/relationships/slide" Target="slides/slide7.xml"/><Relationship Id="rId8" Type="http://schemas.openxmlformats.org/officeDocument/2006/relationships/slide" Target="slides/slide8.xml"/><Relationship Id="rId33" Type="http://schemas.openxmlformats.org/officeDocument/2006/relationships/slide" Target="slides/slide33.xml"/><Relationship Id="rId34" Type="http://schemas.openxmlformats.org/officeDocument/2006/relationships/slide" Target="slides/slide34.xml"/><Relationship Id="rId35" Type="http://schemas.openxmlformats.org/officeDocument/2006/relationships/slide" Target="slides/slide35.xml"/><Relationship Id="rId36" Type="http://schemas.openxmlformats.org/officeDocument/2006/relationships/slide" Target="slides/slide36.xml"/><Relationship Id="rId10" Type="http://schemas.openxmlformats.org/officeDocument/2006/relationships/slide" Target="slides/slide10.xml"/><Relationship Id="rId11" Type="http://schemas.openxmlformats.org/officeDocument/2006/relationships/slide" Target="slides/slide11.xml"/><Relationship Id="rId12" Type="http://schemas.openxmlformats.org/officeDocument/2006/relationships/slide" Target="slides/slide12.xml"/><Relationship Id="rId13" Type="http://schemas.openxmlformats.org/officeDocument/2006/relationships/slide" Target="slides/slide13.xml"/><Relationship Id="rId14" Type="http://schemas.openxmlformats.org/officeDocument/2006/relationships/slide" Target="slides/slide14.xml"/><Relationship Id="rId15" Type="http://schemas.openxmlformats.org/officeDocument/2006/relationships/slide" Target="slides/slide15.xml"/><Relationship Id="rId16" Type="http://schemas.openxmlformats.org/officeDocument/2006/relationships/slide" Target="slides/slide16.xml"/><Relationship Id="rId17" Type="http://schemas.openxmlformats.org/officeDocument/2006/relationships/slide" Target="slides/slide17.xml"/><Relationship Id="rId18" Type="http://schemas.openxmlformats.org/officeDocument/2006/relationships/slide" Target="slides/slide18.xml"/><Relationship Id="rId19" Type="http://schemas.openxmlformats.org/officeDocument/2006/relationships/slide" Target="slides/slide19.xml"/><Relationship Id="rId37" Type="http://schemas.openxmlformats.org/officeDocument/2006/relationships/slide" Target="slides/slide37.xml"/><Relationship Id="rId38" Type="http://schemas.openxmlformats.org/officeDocument/2006/relationships/slide" Target="slides/slide38.xml"/><Relationship Id="rId39" Type="http://schemas.openxmlformats.org/officeDocument/2006/relationships/slide" Target="slides/slide39.xml"/><Relationship Id="rId40" Type="http://schemas.openxmlformats.org/officeDocument/2006/relationships/slide" Target="slides/slide40.xml"/><Relationship Id="rId41" Type="http://schemas.openxmlformats.org/officeDocument/2006/relationships/slide" Target="slides/slide4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A8ADFD5B-A66C-449C-B6E8-FB716D07777D}" type="datetimeFigureOut">
              <a:rPr lang="en-US" smtClean="0"/>
              <a:pPr/>
              <a:t>8/31/10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CA5D3BF3-D352-46FC-8343-31F56E6730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35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lgn="ctr"/>
            <a:fld id="{047E157E-8DCB-4F70-A0AF-5EB586A91DD4}" type="datetime1">
              <a:rPr lang="en-US" smtClean="0">
                <a:solidFill>
                  <a:srgbClr val="FFFFFF"/>
                </a:solidFill>
              </a:rPr>
              <a:pPr algn="ctr"/>
              <a:t>8/31/10</a:t>
            </a:fld>
            <a:endParaRPr lang="en-US" sz="2000">
              <a:solidFill>
                <a:srgbClr val="FFFFFF"/>
              </a:solidFill>
            </a:endParaRPr>
          </a:p>
        </p:txBody>
      </p:sp>
      <p:sp>
        <p:nvSpPr>
          <p:cNvPr id="5" name="Footer Placeholder 4"/>
          <p:cNvSpPr>
            <a:spLocks noGrp="1"/>
          </p:cNvSpPr>
          <p:nvPr>
            <p:ph type="ftr" sz="quarter" idx="11"/>
          </p:nvPr>
        </p:nvSpPr>
        <p:spPr/>
        <p:txBody>
          <a:bodyPr/>
          <a:lstStyle/>
          <a:p>
            <a:pPr algn="r"/>
            <a:endParaRPr lang="en-US">
              <a:solidFill>
                <a:schemeClr val="tx2"/>
              </a:solidFill>
            </a:endParaRPr>
          </a:p>
        </p:txBody>
      </p:sp>
      <p:sp>
        <p:nvSpPr>
          <p:cNvPr id="6" name="Slide Number Placeholder 5"/>
          <p:cNvSpPr>
            <a:spLocks noGrp="1"/>
          </p:cNvSpPr>
          <p:nvPr>
            <p:ph type="sldNum" sz="quarter" idx="12"/>
          </p:nvPr>
        </p:nvSpPr>
        <p:spPr/>
        <p:txBody>
          <a:bodyPr/>
          <a:lstStyle/>
          <a:p>
            <a:fld id="{8F82E0A0-C266-4798-8C8F-B9F91E9DA37E}" type="slidenum">
              <a:rPr lang="en-US" smtClean="0">
                <a:solidFill>
                  <a:schemeClr val="tx2"/>
                </a:solidFill>
              </a:rPr>
              <a:pPr/>
              <a:t>‹#›</a:t>
            </a:fld>
            <a:endParaRPr lang="en-US">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06EA6-EFEA-4C30-9264-4F9291A5780D}" type="datetime1">
              <a:rPr lang="en-US" smtClean="0"/>
              <a:pPr/>
              <a:t>8/31/10</a:t>
            </a:fld>
            <a:endParaRPr lang="en-US" sz="1400">
              <a:solidFill>
                <a:schemeClr val="tx2"/>
              </a:solidFill>
            </a:endParaRPr>
          </a:p>
        </p:txBody>
      </p:sp>
      <p:sp>
        <p:nvSpPr>
          <p:cNvPr id="5" name="Footer Placeholder 4"/>
          <p:cNvSpPr>
            <a:spLocks noGrp="1"/>
          </p:cNvSpPr>
          <p:nvPr>
            <p:ph type="ftr" sz="quarter" idx="11"/>
          </p:nvPr>
        </p:nvSpPr>
        <p:spPr/>
        <p:txBody>
          <a:bodyPr/>
          <a:lstStyle/>
          <a:p>
            <a:pPr algn="r"/>
            <a:endParaRPr lang="en-US" sz="140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06EA6-EFEA-4C30-9264-4F9291A5780D}" type="datetime1">
              <a:rPr lang="en-US" smtClean="0"/>
              <a:pPr/>
              <a:t>8/31/10</a:t>
            </a:fld>
            <a:endParaRPr lang="en-US" sz="1400">
              <a:solidFill>
                <a:schemeClr val="tx2"/>
              </a:solidFill>
            </a:endParaRPr>
          </a:p>
        </p:txBody>
      </p:sp>
      <p:sp>
        <p:nvSpPr>
          <p:cNvPr id="5" name="Footer Placeholder 4"/>
          <p:cNvSpPr>
            <a:spLocks noGrp="1"/>
          </p:cNvSpPr>
          <p:nvPr>
            <p:ph type="ftr" sz="quarter" idx="11"/>
          </p:nvPr>
        </p:nvSpPr>
        <p:spPr/>
        <p:txBody>
          <a:bodyPr/>
          <a:lstStyle/>
          <a:p>
            <a:pPr algn="r"/>
            <a:endParaRPr lang="en-US" sz="140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06EA6-EFEA-4C30-9264-4F9291A5780D}" type="datetime1">
              <a:rPr lang="en-US" smtClean="0"/>
              <a:pPr/>
              <a:t>8/31/10</a:t>
            </a:fld>
            <a:endParaRPr lang="en-US" sz="1400">
              <a:solidFill>
                <a:schemeClr val="tx2"/>
              </a:solidFill>
            </a:endParaRPr>
          </a:p>
        </p:txBody>
      </p:sp>
      <p:sp>
        <p:nvSpPr>
          <p:cNvPr id="5" name="Footer Placeholder 4"/>
          <p:cNvSpPr>
            <a:spLocks noGrp="1"/>
          </p:cNvSpPr>
          <p:nvPr>
            <p:ph type="ftr" sz="quarter" idx="11"/>
          </p:nvPr>
        </p:nvSpPr>
        <p:spPr/>
        <p:txBody>
          <a:bodyPr/>
          <a:lstStyle/>
          <a:p>
            <a:pPr algn="r"/>
            <a:endParaRPr lang="en-US" sz="140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CF9F07-3BC7-4570-B054-79111B0A380C}" type="datetime1">
              <a:rPr lang="en-US" smtClean="0"/>
              <a:pPr/>
              <a:t>8/31/10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a:fld id="{8F82E0A0-C266-4798-8C8F-B9F91E9DA37E}" type="slidenum">
              <a:rPr lang="en-US" sz="2400" b="1" smtClean="0">
                <a:solidFill>
                  <a:srgbClr val="FFFFFF"/>
                </a:solidFill>
              </a:rPr>
              <a:pPr algn="ctr"/>
              <a:t>‹#›</a:t>
            </a:fld>
            <a:endParaRPr lang="en-US" sz="240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606EA6-EFEA-4C30-9264-4F9291A5780D}" type="datetime1">
              <a:rPr lang="en-US" smtClean="0"/>
              <a:pPr/>
              <a:t>8/31/10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606EA6-EFEA-4C30-9264-4F9291A5780D}" type="datetime1">
              <a:rPr lang="en-US" smtClean="0"/>
              <a:pPr/>
              <a:t>8/31/10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FADB5D-B7A0-47E3-AD2D-B1A6F8614213}" type="datetime1">
              <a:rPr lang="en-US" smtClean="0"/>
              <a:pPr/>
              <a:t>8/31/10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7CB7D-F184-43C7-B6FD-03D728E1BBFF}"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8126-03FC-49C0-B9B8-2B561CCC3D90}" type="datetime1">
              <a:rPr lang="en-US" smtClean="0"/>
              <a:pPr/>
              <a:t>8/31/10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7CB7D-F184-43C7-B6FD-03D728E1BBFF}" type="slidenum">
              <a:rPr lang="en-US" smtClean="0">
                <a:solidFill>
                  <a:schemeClr val="tx2"/>
                </a:solidFill>
              </a:rPr>
              <a:pPr/>
              <a:t>‹#›</a:t>
            </a:fld>
            <a:endParaRPr lang="en-US">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A8198-4617-485E-9585-4840B69DBBA6}" type="datetime1">
              <a:rPr lang="en-US" smtClean="0"/>
              <a:pPr/>
              <a:t>8/31/10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7CB7D-F184-43C7-B6FD-03D728E1BBFF}" type="slidenum">
              <a:rPr lang="en-US" smtClean="0">
                <a:solidFill>
                  <a:srgbClr val="FFFFFF"/>
                </a:solidFill>
              </a:rPr>
              <a:pPr/>
              <a:t>‹#›</a:t>
            </a:fld>
            <a:endParaRPr lang="en-US">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606EA6-EFEA-4C30-9264-4F9291A5780D}" type="datetime1">
              <a:rPr lang="en-US" smtClean="0"/>
              <a:pPr/>
              <a:t>8/31/10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ctr"/>
            <a:fld id="{8F82E0A0-C266-4798-8C8F-B9F91E9DA37E}" type="slidenum">
              <a:rPr lang="en-US" sz="2800" b="1" smtClean="0">
                <a:solidFill>
                  <a:srgbClr val="FFFFFF"/>
                </a:solidFill>
              </a:rPr>
              <a:pPr algn="ctr"/>
              <a:t>‹#›</a:t>
            </a:fld>
            <a:endParaRPr lang="en-US" sz="280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4606EA6-EFEA-4C30-9264-4F9291A5780D}" type="datetime1">
              <a:rPr lang="en-US" smtClean="0"/>
              <a:pPr/>
              <a:t>8/31/10</a:t>
            </a:fld>
            <a:endParaRPr lang="en-US" sz="1400">
              <a:solidFill>
                <a:schemeClr val="tx2"/>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sz="1400">
              <a:solidFill>
                <a:schemeClr val="tx2"/>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fld id="{8F82E0A0-C266-4798-8C8F-B9F91E9DA37E}" type="slidenum">
              <a:rPr lang="en-US" sz="1400" b="1" smtClean="0">
                <a:solidFill>
                  <a:srgbClr val="FFFFFF"/>
                </a:solidFill>
              </a:rPr>
              <a:pPr algn="ctr"/>
              <a:t>‹#›</a:t>
            </a:fld>
            <a:endParaRPr lang="en-US" sz="1400" b="1">
              <a:solidFill>
                <a:srgbClr val="FFFFFF"/>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735931"/>
          </a:xfrm>
        </p:spPr>
        <p:txBody>
          <a:bodyPr>
            <a:normAutofit/>
          </a:bodyPr>
          <a:lstStyle/>
          <a:p>
            <a:r>
              <a:rPr lang="en-US" dirty="0" smtClean="0">
                <a:latin typeface="Arial Black"/>
                <a:cs typeface="Arial Black"/>
              </a:rPr>
              <a:t>Focus on</a:t>
            </a:r>
            <a:br>
              <a:rPr lang="en-US" dirty="0" smtClean="0">
                <a:latin typeface="Arial Black"/>
                <a:cs typeface="Arial Black"/>
              </a:rPr>
            </a:br>
            <a:r>
              <a:rPr lang="en-US" dirty="0" smtClean="0">
                <a:latin typeface="Arial Black"/>
                <a:cs typeface="Arial Black"/>
              </a:rPr>
              <a:t>Education Solutions</a:t>
            </a:r>
            <a:endParaRPr lang="en-US" dirty="0">
              <a:latin typeface="Arial Black"/>
              <a:cs typeface="Arial Black"/>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1</a:t>
            </a:fld>
            <a:endParaRPr lang="en-US" sz="1882" b="1" dirty="0">
              <a:solidFill>
                <a:schemeClr val="tx1"/>
              </a:solidFill>
              <a:latin typeface="Arial Narrow"/>
            </a:endParaRPr>
          </a:p>
        </p:txBody>
      </p:sp>
      <p:sp>
        <p:nvSpPr>
          <p:cNvPr id="7" name="Title 1"/>
          <p:cNvSpPr txBox="1">
            <a:spLocks/>
          </p:cNvSpPr>
          <p:nvPr/>
        </p:nvSpPr>
        <p:spPr>
          <a:xfrm>
            <a:off x="660744" y="1572250"/>
            <a:ext cx="7772400" cy="1735931"/>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Arial Black"/>
                <a:ea typeface="+mj-ea"/>
                <a:cs typeface="Arial Black"/>
              </a:rPr>
              <a:t>Focus on</a:t>
            </a:r>
            <a:br>
              <a:rPr kumimoji="0" lang="en-US" sz="4400" b="0" i="0" u="none" strike="noStrike" kern="1200" cap="none" spc="0" normalizeH="0" baseline="0" noProof="0" dirty="0" smtClean="0">
                <a:ln>
                  <a:noFill/>
                </a:ln>
                <a:solidFill>
                  <a:schemeClr val="bg1"/>
                </a:solidFill>
                <a:effectLst/>
                <a:uLnTx/>
                <a:uFillTx/>
                <a:latin typeface="Arial Black"/>
                <a:ea typeface="+mj-ea"/>
                <a:cs typeface="Arial Black"/>
              </a:rPr>
            </a:br>
            <a:r>
              <a:rPr kumimoji="0" lang="en-US" sz="4400" b="0" i="0" u="none" strike="noStrike" kern="1200" cap="none" spc="0" normalizeH="0" baseline="0" noProof="0" dirty="0" smtClean="0">
                <a:ln>
                  <a:noFill/>
                </a:ln>
                <a:solidFill>
                  <a:schemeClr val="bg1"/>
                </a:solidFill>
                <a:effectLst/>
                <a:uLnTx/>
                <a:uFillTx/>
                <a:latin typeface="Arial Black"/>
                <a:ea typeface="+mj-ea"/>
                <a:cs typeface="Arial Black"/>
              </a:rPr>
              <a:t>Education Solutions</a:t>
            </a:r>
            <a:endParaRPr kumimoji="0" lang="en-US" sz="4400" b="0" i="0" u="none" strike="noStrike" kern="1200" cap="none" spc="0" normalizeH="0" baseline="0" noProof="0" dirty="0">
              <a:ln>
                <a:noFill/>
              </a:ln>
              <a:solidFill>
                <a:schemeClr val="bg1"/>
              </a:solidFill>
              <a:effectLst/>
              <a:uLnTx/>
              <a:uFillTx/>
              <a:latin typeface="Arial Black"/>
              <a:ea typeface="+mj-ea"/>
              <a:cs typeface="Arial Black"/>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2497931"/>
          </a:xfrm>
        </p:spPr>
        <p:txBody>
          <a:bodyPr>
            <a:noAutofit/>
          </a:bodyPr>
          <a:lstStyle/>
          <a:p>
            <a:r>
              <a:rPr lang="en-US" sz="8000" dirty="0" smtClean="0">
                <a:latin typeface="Arial Black"/>
                <a:cs typeface="Arial Black"/>
              </a:rPr>
              <a:t>Force-out</a:t>
            </a:r>
            <a:br>
              <a:rPr lang="en-US" sz="8000" dirty="0" smtClean="0">
                <a:latin typeface="Arial Black"/>
                <a:cs typeface="Arial Black"/>
              </a:rPr>
            </a:br>
            <a:r>
              <a:rPr lang="en-US" sz="8000" dirty="0" smtClean="0">
                <a:latin typeface="Arial Black"/>
                <a:cs typeface="Arial Black"/>
              </a:rPr>
              <a:t>of students</a:t>
            </a:r>
            <a:endParaRPr lang="en-US" sz="8000" dirty="0">
              <a:latin typeface="Arial Black"/>
              <a:cs typeface="Arial Black"/>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10</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fontScale="90000"/>
          </a:bodyPr>
          <a:lstStyle/>
          <a:p>
            <a:pPr algn="l"/>
            <a:r>
              <a:rPr lang="en-US" sz="3600" dirty="0" smtClean="0">
                <a:latin typeface="Arial Narrow Bold"/>
                <a:cs typeface="Arial Narrow Bold"/>
              </a:rPr>
              <a:t>– Prime method</a:t>
            </a:r>
            <a:r>
              <a:rPr lang="en-US" sz="3600" dirty="0" smtClean="0">
                <a:latin typeface="Arial Narrow Bold"/>
                <a:cs typeface="Arial Narrow Bold"/>
              </a:rPr>
              <a:t> of forcing children out is </a:t>
            </a:r>
            <a:r>
              <a:rPr lang="en-US" sz="3600" dirty="0" smtClean="0">
                <a:latin typeface="Arial Narrow Bold"/>
                <a:cs typeface="Arial Narrow Bold"/>
              </a:rPr>
              <a:t>through discipline.</a:t>
            </a:r>
            <a:br>
              <a:rPr lang="en-US" sz="3600" dirty="0" smtClean="0">
                <a:latin typeface="Arial Narrow Bold"/>
                <a:cs typeface="Arial Narrow Bold"/>
              </a:rPr>
            </a:br>
            <a:r>
              <a:rPr lang="en-US" sz="3600" dirty="0" smtClean="0">
                <a:latin typeface="Arial Narrow Bold"/>
                <a:cs typeface="Arial Narrow Bold"/>
              </a:rPr>
              <a:t>– Use parent and info training; know due process rights;</a:t>
            </a:r>
            <a:r>
              <a:rPr lang="en-US" sz="3600" dirty="0" smtClean="0">
                <a:latin typeface="Arial Narrow Bold"/>
                <a:cs typeface="Arial Narrow Bold"/>
              </a:rPr>
              <a:t> if they had info, parents could </a:t>
            </a:r>
            <a:r>
              <a:rPr lang="en-US" sz="3600" dirty="0" smtClean="0">
                <a:latin typeface="Arial Narrow Bold"/>
                <a:cs typeface="Arial Narrow Bold"/>
              </a:rPr>
              <a:t>get angry enough to show at school board meetings.</a:t>
            </a:r>
            <a:r>
              <a:rPr lang="en-US" sz="3600" dirty="0" smtClean="0">
                <a:latin typeface="Arial Narrow Bold"/>
                <a:cs typeface="Arial Narrow Bold"/>
              </a:rPr>
              <a:t/>
            </a:r>
            <a:br>
              <a:rPr lang="en-US" sz="3600" dirty="0" smtClean="0">
                <a:latin typeface="Arial Narrow Bold"/>
                <a:cs typeface="Arial Narrow Bold"/>
              </a:rPr>
            </a:br>
            <a:r>
              <a:rPr lang="en-US" sz="3600" dirty="0" smtClean="0">
                <a:latin typeface="Arial Narrow Bold"/>
                <a:cs typeface="Arial Narrow Bold"/>
              </a:rPr>
              <a:t>– At DTM (discipline </a:t>
            </a:r>
            <a:r>
              <a:rPr lang="en-US" sz="3600" dirty="0" smtClean="0">
                <a:latin typeface="Arial Narrow Bold"/>
                <a:cs typeface="Arial Narrow Bold"/>
              </a:rPr>
              <a:t>team </a:t>
            </a:r>
            <a:r>
              <a:rPr lang="en-US" sz="3600" dirty="0" smtClean="0">
                <a:latin typeface="Arial Narrow Bold"/>
                <a:cs typeface="Arial Narrow Bold"/>
              </a:rPr>
              <a:t>meetings), </a:t>
            </a:r>
            <a:r>
              <a:rPr lang="en-US" sz="3600" dirty="0" smtClean="0">
                <a:latin typeface="Arial Narrow Bold"/>
                <a:cs typeface="Arial Narrow Bold"/>
              </a:rPr>
              <a:t>lawyers barred; could lay people be trained to help parents understand what’s going </a:t>
            </a:r>
            <a:r>
              <a:rPr lang="en-US" sz="3600" dirty="0" smtClean="0">
                <a:latin typeface="Arial Narrow Bold"/>
                <a:cs typeface="Arial Narrow Bold"/>
              </a:rPr>
              <a:t>on?</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11</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dirty="0" smtClean="0">
                <a:latin typeface="Arial Black"/>
                <a:cs typeface="Arial Black"/>
              </a:rPr>
              <a:t>Homeless Children</a:t>
            </a:r>
            <a:endParaRPr lang="en-US" sz="8000" dirty="0">
              <a:latin typeface="Arial Black"/>
              <a:cs typeface="Arial Black"/>
            </a:endParaRPr>
          </a:p>
        </p:txBody>
      </p:sp>
      <p:sp>
        <p:nvSpPr>
          <p:cNvPr id="4"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12</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These children belong to us.</a:t>
            </a:r>
            <a:br>
              <a:rPr lang="en-US" sz="3600" dirty="0" smtClean="0">
                <a:latin typeface="Arial Narrow Bold"/>
                <a:cs typeface="Arial Narrow Bold"/>
              </a:rPr>
            </a:br>
            <a:r>
              <a:rPr lang="en-US" sz="3600" dirty="0" smtClean="0">
                <a:latin typeface="Arial Narrow Bold"/>
                <a:cs typeface="Arial Narrow Bold"/>
              </a:rPr>
              <a:t>– Our chiefs have left the village.</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13</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dirty="0" smtClean="0">
                <a:latin typeface="Arial Black"/>
                <a:cs typeface="Arial Black"/>
              </a:rPr>
              <a:t>How judges</a:t>
            </a:r>
            <a:r>
              <a:rPr lang="en-US" sz="8000" dirty="0" smtClean="0">
                <a:latin typeface="Arial Black"/>
                <a:cs typeface="Arial Black"/>
              </a:rPr>
              <a:t/>
            </a:r>
            <a:br>
              <a:rPr lang="en-US" sz="8000" dirty="0" smtClean="0">
                <a:latin typeface="Arial Black"/>
                <a:cs typeface="Arial Black"/>
              </a:rPr>
            </a:br>
            <a:r>
              <a:rPr lang="en-US" sz="8000" dirty="0" smtClean="0">
                <a:latin typeface="Arial Black"/>
                <a:cs typeface="Arial Black"/>
              </a:rPr>
              <a:t>can play role</a:t>
            </a:r>
            <a:endParaRPr lang="en-US" sz="8000" dirty="0">
              <a:latin typeface="Arial Black"/>
              <a:cs typeface="Arial Black"/>
            </a:endParaRPr>
          </a:p>
        </p:txBody>
      </p:sp>
      <p:sp>
        <p:nvSpPr>
          <p:cNvPr id="4"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14</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a:t>
            </a:r>
            <a:r>
              <a:rPr lang="en-US" sz="3600" dirty="0" smtClean="0">
                <a:latin typeface="Arial Narrow Bold"/>
                <a:cs typeface="Arial Narrow Bold"/>
              </a:rPr>
              <a:t> Judge recalls asking a teen </a:t>
            </a:r>
            <a:r>
              <a:rPr lang="en-US" sz="3600" dirty="0" smtClean="0">
                <a:latin typeface="Arial Narrow Bold"/>
                <a:cs typeface="Arial Narrow Bold"/>
              </a:rPr>
              <a:t>his life goals. Answer: </a:t>
            </a:r>
            <a:r>
              <a:rPr lang="en-US" sz="3600" dirty="0" smtClean="0">
                <a:latin typeface="Arial Narrow Bold"/>
                <a:cs typeface="Arial Narrow Bold"/>
              </a:rPr>
              <a:t>‘If </a:t>
            </a:r>
            <a:r>
              <a:rPr lang="en-US" sz="3600" dirty="0" smtClean="0">
                <a:latin typeface="Arial Narrow Bold"/>
                <a:cs typeface="Arial Narrow Bold"/>
              </a:rPr>
              <a:t>I’m alive.’</a:t>
            </a:r>
            <a:br>
              <a:rPr lang="en-US" sz="3600" dirty="0" smtClean="0">
                <a:latin typeface="Arial Narrow Bold"/>
                <a:cs typeface="Arial Narrow Bold"/>
              </a:rPr>
            </a:br>
            <a:r>
              <a:rPr lang="en-US" sz="3600" dirty="0" smtClean="0">
                <a:latin typeface="Arial Narrow Bold"/>
                <a:cs typeface="Arial Narrow Bold"/>
              </a:rPr>
              <a:t>– Judges should ask teens for their gifts. Judges can order meetings with school officials.</a:t>
            </a:r>
            <a:br>
              <a:rPr lang="en-US" sz="3600" dirty="0" smtClean="0">
                <a:latin typeface="Arial Narrow Bold"/>
                <a:cs typeface="Arial Narrow Bold"/>
              </a:rPr>
            </a:br>
            <a:r>
              <a:rPr lang="en-US" sz="3600" dirty="0" smtClean="0">
                <a:latin typeface="Arial Narrow Bold"/>
                <a:cs typeface="Arial Narrow Bold"/>
              </a:rPr>
              <a:t>– Some young people</a:t>
            </a:r>
            <a:r>
              <a:rPr lang="en-US" sz="3600" dirty="0" smtClean="0">
                <a:latin typeface="Arial Narrow Bold"/>
                <a:cs typeface="Arial Narrow Bold"/>
              </a:rPr>
              <a:t> </a:t>
            </a:r>
            <a:r>
              <a:rPr lang="en-US" sz="3600" dirty="0" smtClean="0">
                <a:latin typeface="Arial Narrow Bold"/>
                <a:cs typeface="Arial Narrow Bold"/>
              </a:rPr>
              <a:t>who come before the court</a:t>
            </a:r>
            <a:r>
              <a:rPr lang="en-US" sz="3600" dirty="0" smtClean="0">
                <a:latin typeface="Arial Narrow Bold"/>
                <a:cs typeface="Arial Narrow Bold"/>
              </a:rPr>
              <a:t> </a:t>
            </a:r>
            <a:r>
              <a:rPr lang="en-US" sz="3600" dirty="0" smtClean="0">
                <a:latin typeface="Arial Narrow Bold"/>
                <a:cs typeface="Arial Narrow Bold"/>
              </a:rPr>
              <a:t>have great potential</a:t>
            </a:r>
            <a:r>
              <a:rPr lang="en-US" sz="3600" dirty="0" smtClean="0">
                <a:latin typeface="Arial Narrow Bold"/>
                <a:cs typeface="Arial Narrow Bold"/>
              </a:rPr>
              <a:t>.</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15</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fontScale="90000"/>
          </a:bodyPr>
          <a:lstStyle/>
          <a:p>
            <a:pPr algn="l"/>
            <a:r>
              <a:rPr lang="en-US" sz="3600" dirty="0" smtClean="0">
                <a:latin typeface="Arial Narrow Bold"/>
                <a:cs typeface="Arial Narrow Bold"/>
              </a:rPr>
              <a:t>– Judges want to have adults to call on as mentors.</a:t>
            </a:r>
            <a:br>
              <a:rPr lang="en-US" sz="3600" dirty="0" smtClean="0">
                <a:latin typeface="Arial Narrow Bold"/>
                <a:cs typeface="Arial Narrow Bold"/>
              </a:rPr>
            </a:br>
            <a:r>
              <a:rPr lang="en-US" sz="3600" dirty="0" smtClean="0">
                <a:latin typeface="Arial Narrow Bold"/>
                <a:cs typeface="Arial Narrow Bold"/>
              </a:rPr>
              <a:t>– Judges should sit in on conferences at schools.</a:t>
            </a:r>
            <a:br>
              <a:rPr lang="en-US" sz="3600" dirty="0" smtClean="0">
                <a:latin typeface="Arial Narrow Bold"/>
                <a:cs typeface="Arial Narrow Bold"/>
              </a:rPr>
            </a:br>
            <a:r>
              <a:rPr lang="en-US" sz="3600" dirty="0" smtClean="0">
                <a:latin typeface="Arial Narrow Bold"/>
                <a:cs typeface="Arial Narrow Bold"/>
              </a:rPr>
              <a:t>– Think about neighborhood reps, court officials.</a:t>
            </a:r>
            <a:br>
              <a:rPr lang="en-US" sz="3600" dirty="0" smtClean="0">
                <a:latin typeface="Arial Narrow Bold"/>
                <a:cs typeface="Arial Narrow Bold"/>
              </a:rPr>
            </a:br>
            <a:r>
              <a:rPr lang="en-US" sz="3600" dirty="0" smtClean="0">
                <a:latin typeface="Arial Narrow Bold"/>
                <a:cs typeface="Arial Narrow Bold"/>
              </a:rPr>
              <a:t>“It is about saving our children.”</a:t>
            </a:r>
            <a:br>
              <a:rPr lang="en-US" sz="3600" dirty="0" smtClean="0">
                <a:latin typeface="Arial Narrow Bold"/>
                <a:cs typeface="Arial Narrow Bold"/>
              </a:rPr>
            </a:br>
            <a:r>
              <a:rPr lang="en-US" sz="3600" dirty="0" smtClean="0">
                <a:latin typeface="Arial Narrow Bold"/>
                <a:cs typeface="Arial Narrow Bold"/>
              </a:rPr>
              <a:t>–</a:t>
            </a:r>
            <a:r>
              <a:rPr lang="en-US" sz="3600" dirty="0" smtClean="0">
                <a:latin typeface="Arial Narrow Bold"/>
                <a:cs typeface="Arial Narrow Bold"/>
              </a:rPr>
              <a:t> “If </a:t>
            </a:r>
            <a:r>
              <a:rPr lang="en-US" sz="3600" dirty="0" smtClean="0">
                <a:latin typeface="Arial Narrow Bold"/>
                <a:cs typeface="Arial Narrow Bold"/>
              </a:rPr>
              <a:t>they see it they can be it</a:t>
            </a:r>
            <a:r>
              <a:rPr lang="en-US" sz="3600" dirty="0" smtClean="0">
                <a:latin typeface="Arial Narrow Bold"/>
                <a:cs typeface="Arial Narrow Bold"/>
              </a:rPr>
              <a:t>.</a:t>
            </a:r>
            <a:r>
              <a:rPr lang="en-US" sz="3600" dirty="0" smtClean="0">
                <a:latin typeface="Arial Narrow Bold"/>
                <a:cs typeface="Arial Narrow Bold"/>
              </a:rPr>
              <a:t>”</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16</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dirty="0" smtClean="0">
                <a:latin typeface="Arial Black"/>
                <a:cs typeface="Arial Black"/>
              </a:rPr>
              <a:t>Parent</a:t>
            </a:r>
            <a:br>
              <a:rPr lang="en-US" sz="8000" dirty="0" smtClean="0">
                <a:latin typeface="Arial Black"/>
                <a:cs typeface="Arial Black"/>
              </a:rPr>
            </a:br>
            <a:r>
              <a:rPr lang="en-US" sz="8000" dirty="0" smtClean="0">
                <a:latin typeface="Arial Black"/>
                <a:cs typeface="Arial Black"/>
              </a:rPr>
              <a:t>University</a:t>
            </a:r>
            <a:endParaRPr lang="en-US" sz="8000" dirty="0">
              <a:latin typeface="Arial Black"/>
              <a:cs typeface="Arial Black"/>
            </a:endParaRPr>
          </a:p>
        </p:txBody>
      </p:sp>
      <p:sp>
        <p:nvSpPr>
          <p:cNvPr id="4"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17</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Parents need instruction on Parent Education Plans, access to honors class.</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18</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dirty="0" smtClean="0">
                <a:latin typeface="Arial Black"/>
                <a:cs typeface="Arial Black"/>
              </a:rPr>
              <a:t>Parental</a:t>
            </a:r>
            <a:br>
              <a:rPr lang="en-US" sz="8000" dirty="0" smtClean="0">
                <a:latin typeface="Arial Black"/>
                <a:cs typeface="Arial Black"/>
              </a:rPr>
            </a:br>
            <a:r>
              <a:rPr lang="en-US" sz="8000" dirty="0" smtClean="0">
                <a:latin typeface="Arial Black"/>
                <a:cs typeface="Arial Black"/>
              </a:rPr>
              <a:t>Involvement</a:t>
            </a:r>
            <a:endParaRPr lang="en-US" sz="8000" dirty="0">
              <a:latin typeface="Arial Black"/>
              <a:cs typeface="Arial Black"/>
            </a:endParaRPr>
          </a:p>
        </p:txBody>
      </p:sp>
      <p:sp>
        <p:nvSpPr>
          <p:cNvPr id="4"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19</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Sarah Stevenson called on Forum participants to identify problems in public education, then offer solutions. Below is the real-time record made during that conversation, with subjects appearing alphabetically, not in the order in which they came up during the discussion.</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2</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We have lost community involvement.</a:t>
            </a:r>
            <a:br>
              <a:rPr lang="en-US" sz="3600" dirty="0" smtClean="0">
                <a:latin typeface="Arial Narrow Bold"/>
                <a:cs typeface="Arial Narrow Bold"/>
              </a:rPr>
            </a:br>
            <a:r>
              <a:rPr lang="en-US" sz="3600" dirty="0" smtClean="0">
                <a:latin typeface="Arial Narrow Bold"/>
                <a:cs typeface="Arial Narrow Bold"/>
              </a:rPr>
              <a:t>– Focus on Head Start and Bright Beginnings.</a:t>
            </a:r>
            <a:br>
              <a:rPr lang="en-US" sz="3600" dirty="0" smtClean="0">
                <a:latin typeface="Arial Narrow Bold"/>
                <a:cs typeface="Arial Narrow Bold"/>
              </a:rPr>
            </a:br>
            <a:r>
              <a:rPr lang="en-US" sz="3600" dirty="0" smtClean="0">
                <a:latin typeface="Arial Narrow Bold"/>
                <a:cs typeface="Arial Narrow Bold"/>
              </a:rPr>
              <a:t>– Challenge school board to define diversity.</a:t>
            </a:r>
            <a:br>
              <a:rPr lang="en-US" sz="3600" dirty="0" smtClean="0">
                <a:latin typeface="Arial Narrow Bold"/>
                <a:cs typeface="Arial Narrow Bold"/>
              </a:rPr>
            </a:br>
            <a:r>
              <a:rPr lang="en-US" sz="3600" dirty="0" smtClean="0">
                <a:latin typeface="Arial Narrow Bold"/>
                <a:cs typeface="Arial Narrow Bold"/>
              </a:rPr>
              <a:t>– Taxpayers should challenge officials to do the right thing.</a:t>
            </a:r>
            <a:br>
              <a:rPr lang="en-US" sz="3600" dirty="0" smtClean="0">
                <a:latin typeface="Arial Narrow Bold"/>
                <a:cs typeface="Arial Narrow Bold"/>
              </a:rPr>
            </a:b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20</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We gave away control after civil rights movement.</a:t>
            </a:r>
            <a:br>
              <a:rPr lang="en-US" sz="3600" dirty="0" smtClean="0">
                <a:latin typeface="Arial Narrow Bold"/>
                <a:cs typeface="Arial Narrow Bold"/>
              </a:rPr>
            </a:br>
            <a:r>
              <a:rPr lang="en-US" sz="3600" dirty="0" smtClean="0">
                <a:latin typeface="Arial Narrow Bold"/>
                <a:cs typeface="Arial Narrow Bold"/>
              </a:rPr>
              <a:t>– Get parents more involved.</a:t>
            </a:r>
            <a:br>
              <a:rPr lang="en-US" sz="3600" dirty="0" smtClean="0">
                <a:latin typeface="Arial Narrow Bold"/>
                <a:cs typeface="Arial Narrow Bold"/>
              </a:rPr>
            </a:br>
            <a:r>
              <a:rPr lang="en-US" sz="3600" dirty="0" smtClean="0">
                <a:latin typeface="Arial Narrow Bold"/>
                <a:cs typeface="Arial Narrow Bold"/>
              </a:rPr>
              <a:t>– Can’t reach parents through existing structure. </a:t>
            </a:r>
            <a:br>
              <a:rPr lang="en-US" sz="3600" dirty="0" smtClean="0">
                <a:latin typeface="Arial Narrow Bold"/>
                <a:cs typeface="Arial Narrow Bold"/>
              </a:rPr>
            </a:b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21</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Need parent education handbook with more data on student achievement.</a:t>
            </a:r>
            <a:br>
              <a:rPr lang="en-US" sz="3600" dirty="0" smtClean="0">
                <a:latin typeface="Arial Narrow Bold"/>
                <a:cs typeface="Arial Narrow Bold"/>
              </a:rPr>
            </a:br>
            <a:r>
              <a:rPr lang="en-US" sz="3600" dirty="0" smtClean="0">
                <a:latin typeface="Arial Narrow Bold"/>
                <a:cs typeface="Arial Narrow Bold"/>
              </a:rPr>
              <a:t>– Young parents have relinquished their monitoring responsibility to system. “I didn’t know that was happening.” </a:t>
            </a:r>
            <a:br>
              <a:rPr lang="en-US" sz="3600" dirty="0" smtClean="0">
                <a:latin typeface="Arial Narrow Bold"/>
                <a:cs typeface="Arial Narrow Bold"/>
              </a:rPr>
            </a:b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22</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A lot of parents</a:t>
            </a:r>
            <a:r>
              <a:rPr lang="en-US" sz="3600" dirty="0" smtClean="0">
                <a:latin typeface="Arial Narrow Bold"/>
                <a:cs typeface="Arial Narrow Bold"/>
              </a:rPr>
              <a:t> have tried to be involved but have </a:t>
            </a:r>
            <a:r>
              <a:rPr lang="en-US" sz="3600" dirty="0" smtClean="0">
                <a:latin typeface="Arial Narrow Bold"/>
                <a:cs typeface="Arial Narrow Bold"/>
              </a:rPr>
              <a:t>been beaten down.</a:t>
            </a:r>
            <a:br>
              <a:rPr lang="en-US" sz="3600" dirty="0" smtClean="0">
                <a:latin typeface="Arial Narrow Bold"/>
                <a:cs typeface="Arial Narrow Bold"/>
              </a:rPr>
            </a:br>
            <a:r>
              <a:rPr lang="en-US" sz="3600" dirty="0" smtClean="0">
                <a:latin typeface="Arial Narrow Bold"/>
                <a:cs typeface="Arial Narrow Bold"/>
              </a:rPr>
              <a:t>– EC</a:t>
            </a:r>
            <a:r>
              <a:rPr lang="en-US" sz="3600" dirty="0" smtClean="0">
                <a:latin typeface="Arial Narrow Bold"/>
                <a:cs typeface="Arial Narrow Bold"/>
              </a:rPr>
              <a:t> (exceptional children) system </a:t>
            </a:r>
            <a:r>
              <a:rPr lang="en-US" sz="3600" dirty="0" smtClean="0">
                <a:latin typeface="Arial Narrow Bold"/>
                <a:cs typeface="Arial Narrow Bold"/>
              </a:rPr>
              <a:t>has legal procedures</a:t>
            </a:r>
            <a:r>
              <a:rPr lang="en-US" sz="3600" dirty="0" smtClean="0">
                <a:latin typeface="Arial Narrow Bold"/>
                <a:cs typeface="Arial Narrow Bold"/>
              </a:rPr>
              <a:t> </a:t>
            </a:r>
            <a:r>
              <a:rPr lang="en-US" sz="3600" dirty="0" smtClean="0">
                <a:latin typeface="Arial Narrow Bold"/>
                <a:cs typeface="Arial Narrow Bold"/>
              </a:rPr>
              <a:t>requiring</a:t>
            </a:r>
            <a:r>
              <a:rPr lang="en-US" sz="3600" dirty="0" smtClean="0">
                <a:latin typeface="Arial Narrow Bold"/>
                <a:cs typeface="Arial Narrow Bold"/>
              </a:rPr>
              <a:t> </a:t>
            </a:r>
            <a:r>
              <a:rPr lang="en-US" sz="3600" dirty="0" smtClean="0">
                <a:latin typeface="Arial Narrow Bold"/>
                <a:cs typeface="Arial Narrow Bold"/>
              </a:rPr>
              <a:t>parent involvement.</a:t>
            </a:r>
            <a:br>
              <a:rPr lang="en-US" sz="3600" dirty="0" smtClean="0">
                <a:latin typeface="Arial Narrow Bold"/>
                <a:cs typeface="Arial Narrow Bold"/>
              </a:rPr>
            </a:br>
            <a:r>
              <a:rPr lang="en-US" sz="3600" dirty="0" smtClean="0">
                <a:latin typeface="Arial Narrow Bold"/>
                <a:cs typeface="Arial Narrow Bold"/>
              </a:rPr>
              <a:t>–</a:t>
            </a:r>
            <a:r>
              <a:rPr lang="en-US" sz="3600" dirty="0" smtClean="0">
                <a:latin typeface="Arial Narrow Bold"/>
                <a:cs typeface="Arial Narrow Bold"/>
              </a:rPr>
              <a:t> Teachers: Be </a:t>
            </a:r>
            <a:r>
              <a:rPr lang="en-US" sz="3600" dirty="0" smtClean="0">
                <a:latin typeface="Arial Narrow Bold"/>
                <a:cs typeface="Arial Narrow Bold"/>
              </a:rPr>
              <a:t>innovative. Have a cookout with parents.</a:t>
            </a:r>
            <a:r>
              <a:rPr lang="en-US" sz="3600" dirty="0" smtClean="0">
                <a:latin typeface="Arial Narrow Bold"/>
                <a:cs typeface="Arial Narrow Bold"/>
              </a:rPr>
              <a:t> Parents: Help </a:t>
            </a:r>
            <a:r>
              <a:rPr lang="en-US" sz="3600" dirty="0" smtClean="0">
                <a:latin typeface="Arial Narrow Bold"/>
                <a:cs typeface="Arial Narrow Bold"/>
              </a:rPr>
              <a:t>teachers do what you as parents want for your children.</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23</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fontScale="90000"/>
          </a:bodyPr>
          <a:lstStyle/>
          <a:p>
            <a:pPr algn="l"/>
            <a:r>
              <a:rPr lang="en-US" sz="3600" dirty="0" smtClean="0">
                <a:latin typeface="Arial Narrow Bold"/>
                <a:cs typeface="Arial Narrow Bold"/>
              </a:rPr>
              <a:t>– Many classrooms have</a:t>
            </a:r>
            <a:r>
              <a:rPr lang="en-US" sz="3600" dirty="0" smtClean="0">
                <a:latin typeface="Arial Narrow Bold"/>
                <a:cs typeface="Arial Narrow Bold"/>
              </a:rPr>
              <a:t> long-term substitutes</a:t>
            </a:r>
            <a:r>
              <a:rPr lang="en-US" sz="3600" dirty="0" smtClean="0">
                <a:latin typeface="Arial Narrow Bold"/>
                <a:cs typeface="Arial Narrow Bold"/>
              </a:rPr>
              <a:t>.</a:t>
            </a:r>
            <a:br>
              <a:rPr lang="en-US" sz="3600" dirty="0" smtClean="0">
                <a:latin typeface="Arial Narrow Bold"/>
                <a:cs typeface="Arial Narrow Bold"/>
              </a:rPr>
            </a:br>
            <a:r>
              <a:rPr lang="en-US" sz="3600" dirty="0" smtClean="0">
                <a:latin typeface="Arial Narrow Bold"/>
                <a:cs typeface="Arial Narrow Bold"/>
              </a:rPr>
              <a:t>– Many parents don’t know how to go to </a:t>
            </a:r>
            <a:r>
              <a:rPr lang="en-US" sz="3600" dirty="0" smtClean="0">
                <a:latin typeface="Arial Narrow Bold"/>
                <a:cs typeface="Arial Narrow Bold"/>
              </a:rPr>
              <a:t>school (how to </a:t>
            </a:r>
            <a:r>
              <a:rPr lang="en-US" sz="3600" dirty="0" smtClean="0">
                <a:latin typeface="Arial Narrow Bold"/>
                <a:cs typeface="Arial Narrow Bold"/>
              </a:rPr>
              <a:t>be </a:t>
            </a:r>
            <a:r>
              <a:rPr lang="en-US" sz="3600" dirty="0" smtClean="0">
                <a:latin typeface="Arial Narrow Bold"/>
                <a:cs typeface="Arial Narrow Bold"/>
              </a:rPr>
              <a:t>effective when they get there). </a:t>
            </a:r>
            <a:r>
              <a:rPr lang="en-US" sz="3600" dirty="0" smtClean="0">
                <a:latin typeface="Arial Narrow Bold"/>
                <a:cs typeface="Arial Narrow Bold"/>
              </a:rPr>
              <a:t/>
            </a:r>
            <a:br>
              <a:rPr lang="en-US" sz="3600" dirty="0" smtClean="0">
                <a:latin typeface="Arial Narrow Bold"/>
                <a:cs typeface="Arial Narrow Bold"/>
              </a:rPr>
            </a:br>
            <a:r>
              <a:rPr lang="en-US" sz="3600" dirty="0" smtClean="0">
                <a:latin typeface="Arial Narrow Bold"/>
                <a:cs typeface="Arial Narrow Bold"/>
              </a:rPr>
              <a:t>– School officials push students out of school.</a:t>
            </a:r>
            <a:br>
              <a:rPr lang="en-US" sz="3600" dirty="0" smtClean="0">
                <a:latin typeface="Arial Narrow Bold"/>
                <a:cs typeface="Arial Narrow Bold"/>
              </a:rPr>
            </a:br>
            <a:r>
              <a:rPr lang="en-US" sz="3600" dirty="0" smtClean="0">
                <a:latin typeface="Arial Narrow Bold"/>
                <a:cs typeface="Arial Narrow Bold"/>
              </a:rPr>
              <a:t>– Become involved.</a:t>
            </a:r>
            <a:br>
              <a:rPr lang="en-US" sz="3600" dirty="0" smtClean="0">
                <a:latin typeface="Arial Narrow Bold"/>
                <a:cs typeface="Arial Narrow Bold"/>
              </a:rPr>
            </a:br>
            <a:r>
              <a:rPr lang="en-US" sz="3600" dirty="0" smtClean="0">
                <a:latin typeface="Arial Narrow Bold"/>
                <a:cs typeface="Arial Narrow Bold"/>
              </a:rPr>
              <a:t>– Attend meetings, bring parents.</a:t>
            </a:r>
            <a:br>
              <a:rPr lang="en-US" sz="3600" dirty="0" smtClean="0">
                <a:latin typeface="Arial Narrow Bold"/>
                <a:cs typeface="Arial Narrow Bold"/>
              </a:rPr>
            </a:br>
            <a:r>
              <a:rPr lang="en-US" sz="3600" dirty="0" smtClean="0">
                <a:latin typeface="Arial Narrow Bold"/>
                <a:cs typeface="Arial Narrow Bold"/>
              </a:rPr>
              <a:t>– Talk to former CMS </a:t>
            </a:r>
            <a:r>
              <a:rPr lang="en-US" sz="3600" dirty="0" smtClean="0">
                <a:latin typeface="Arial Narrow Bold"/>
                <a:cs typeface="Arial Narrow Bold"/>
              </a:rPr>
              <a:t>employees who have </a:t>
            </a:r>
            <a:r>
              <a:rPr lang="en-US" sz="3600" dirty="0" smtClean="0">
                <a:latin typeface="Arial Narrow Bold"/>
                <a:cs typeface="Arial Narrow Bold"/>
              </a:rPr>
              <a:t>lots to say</a:t>
            </a:r>
            <a:r>
              <a:rPr lang="en-US" sz="3600" dirty="0" smtClean="0">
                <a:latin typeface="Arial Narrow Bold"/>
                <a:cs typeface="Arial Narrow Bold"/>
              </a:rPr>
              <a:t>.</a:t>
            </a:r>
            <a:r>
              <a:rPr lang="en-US" sz="3600" dirty="0" smtClean="0">
                <a:latin typeface="Arial Narrow Bold"/>
                <a:cs typeface="Arial Narrow Bold"/>
              </a:rPr>
              <a:t/>
            </a:r>
            <a:br>
              <a:rPr lang="en-US" sz="3600" dirty="0" smtClean="0">
                <a:latin typeface="Arial Narrow Bold"/>
                <a:cs typeface="Arial Narrow Bold"/>
              </a:rPr>
            </a:b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24</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2421731"/>
          </a:xfrm>
        </p:spPr>
        <p:txBody>
          <a:bodyPr>
            <a:noAutofit/>
          </a:bodyPr>
          <a:lstStyle/>
          <a:p>
            <a:r>
              <a:rPr lang="en-US" sz="6000" dirty="0" smtClean="0">
                <a:latin typeface="Arial Black"/>
                <a:cs typeface="Arial Black"/>
              </a:rPr>
              <a:t>Alternatives</a:t>
            </a:r>
            <a:r>
              <a:rPr lang="en-US" sz="6000" dirty="0" smtClean="0">
                <a:latin typeface="Arial Black"/>
                <a:cs typeface="Arial Black"/>
              </a:rPr>
              <a:t/>
            </a:r>
            <a:br>
              <a:rPr lang="en-US" sz="6000" dirty="0" smtClean="0">
                <a:latin typeface="Arial Black"/>
                <a:cs typeface="Arial Black"/>
              </a:rPr>
            </a:br>
            <a:r>
              <a:rPr lang="en-US" sz="6000" dirty="0" smtClean="0">
                <a:latin typeface="Arial Black"/>
                <a:cs typeface="Arial Black"/>
              </a:rPr>
              <a:t>to Retention</a:t>
            </a:r>
            <a:endParaRPr lang="en-US" sz="6000" dirty="0">
              <a:latin typeface="Arial Black"/>
              <a:cs typeface="Arial Black"/>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25</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Teach all children to read early. </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26</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fontScale="90000"/>
          </a:bodyPr>
          <a:lstStyle/>
          <a:p>
            <a:pPr algn="l"/>
            <a:r>
              <a:rPr lang="en-US" sz="3600" dirty="0" smtClean="0">
                <a:latin typeface="Arial Narrow Bold"/>
                <a:cs typeface="Arial Narrow Bold"/>
              </a:rPr>
              <a:t>– Can </a:t>
            </a:r>
            <a:r>
              <a:rPr lang="en-US" sz="3600" dirty="0" smtClean="0">
                <a:latin typeface="Arial Narrow Bold"/>
                <a:cs typeface="Arial Narrow Bold"/>
              </a:rPr>
              <a:t>students be retained in kindergarten</a:t>
            </a:r>
            <a:r>
              <a:rPr lang="en-US" sz="3600" dirty="0" smtClean="0">
                <a:latin typeface="Arial Narrow Bold"/>
                <a:cs typeface="Arial Narrow Bold"/>
              </a:rPr>
              <a:t>? Answer: Principal </a:t>
            </a:r>
            <a:r>
              <a:rPr lang="en-US" sz="3600" dirty="0" smtClean="0">
                <a:latin typeface="Arial Narrow Bold"/>
                <a:cs typeface="Arial Narrow Bold"/>
              </a:rPr>
              <a:t>has discretion</a:t>
            </a:r>
            <a:r>
              <a:rPr lang="en-US" sz="3600" dirty="0" smtClean="0">
                <a:latin typeface="Arial Narrow Bold"/>
                <a:cs typeface="Arial Narrow Bold"/>
              </a:rPr>
              <a:t>. [</a:t>
            </a:r>
            <a:r>
              <a:rPr lang="en-US" sz="3600" dirty="0" smtClean="0">
                <a:latin typeface="Arial Narrow Bold"/>
                <a:cs typeface="Arial Narrow Bold"/>
              </a:rPr>
              <a:t>Retention in elementary</a:t>
            </a:r>
            <a:r>
              <a:rPr lang="en-US" sz="3600" dirty="0" smtClean="0">
                <a:latin typeface="Arial Narrow Bold"/>
                <a:cs typeface="Arial Narrow Bold"/>
              </a:rPr>
              <a:t> years is </a:t>
            </a:r>
            <a:r>
              <a:rPr lang="en-US" sz="3600" dirty="0" smtClean="0">
                <a:latin typeface="Arial Narrow Bold"/>
                <a:cs typeface="Arial Narrow Bold"/>
              </a:rPr>
              <a:t>better</a:t>
            </a:r>
            <a:r>
              <a:rPr lang="en-US" sz="3600" dirty="0" smtClean="0">
                <a:latin typeface="Arial Narrow Bold"/>
                <a:cs typeface="Arial Narrow Bold"/>
              </a:rPr>
              <a:t> </a:t>
            </a:r>
            <a:r>
              <a:rPr lang="en-US" sz="3600" dirty="0" smtClean="0">
                <a:latin typeface="Arial Narrow Bold"/>
                <a:cs typeface="Arial Narrow Bold"/>
              </a:rPr>
              <a:t>predictor of dropout than</a:t>
            </a:r>
            <a:r>
              <a:rPr lang="en-US" sz="3600" dirty="0" smtClean="0">
                <a:latin typeface="Arial Narrow Bold"/>
                <a:cs typeface="Arial Narrow Bold"/>
              </a:rPr>
              <a:t> retention in later </a:t>
            </a:r>
            <a:r>
              <a:rPr lang="en-US" sz="3600" dirty="0" smtClean="0">
                <a:latin typeface="Arial Narrow Bold"/>
                <a:cs typeface="Arial Narrow Bold"/>
              </a:rPr>
              <a:t>years</a:t>
            </a:r>
            <a:r>
              <a:rPr lang="en-US" sz="3600" dirty="0" smtClean="0">
                <a:latin typeface="Arial Narrow Bold"/>
                <a:cs typeface="Arial Narrow Bold"/>
              </a:rPr>
              <a:t>.] For </a:t>
            </a:r>
            <a:r>
              <a:rPr lang="en-US" sz="3600" dirty="0" smtClean="0">
                <a:latin typeface="Arial Narrow Bold"/>
                <a:cs typeface="Arial Narrow Bold"/>
              </a:rPr>
              <a:t>the most </a:t>
            </a:r>
            <a:r>
              <a:rPr lang="en-US" sz="3600" dirty="0" smtClean="0">
                <a:latin typeface="Arial Narrow Bold"/>
                <a:cs typeface="Arial Narrow Bold"/>
              </a:rPr>
              <a:t>part, retention </a:t>
            </a:r>
            <a:r>
              <a:rPr lang="en-US" sz="3600" dirty="0" smtClean="0">
                <a:latin typeface="Arial Narrow Bold"/>
                <a:cs typeface="Arial Narrow Bold"/>
              </a:rPr>
              <a:t>doesn’t work</a:t>
            </a:r>
            <a:r>
              <a:rPr lang="en-US" sz="3600" dirty="0" smtClean="0">
                <a:latin typeface="Arial Narrow Bold"/>
                <a:cs typeface="Arial Narrow Bold"/>
              </a:rPr>
              <a:t>.</a:t>
            </a:r>
            <a:r>
              <a:rPr lang="en-US" sz="3600" dirty="0" smtClean="0">
                <a:latin typeface="Arial Narrow Bold"/>
                <a:cs typeface="Arial Narrow Bold"/>
              </a:rPr>
              <a:t> The first</a:t>
            </a:r>
            <a:r>
              <a:rPr lang="en-US" sz="3600" dirty="0" smtClean="0">
                <a:latin typeface="Arial Narrow Bold"/>
                <a:cs typeface="Arial Narrow Bold"/>
              </a:rPr>
              <a:t> </a:t>
            </a:r>
            <a:r>
              <a:rPr lang="en-US" sz="3600" dirty="0" smtClean="0">
                <a:latin typeface="Arial Narrow Bold"/>
                <a:cs typeface="Arial Narrow Bold"/>
              </a:rPr>
              <a:t>year they catch up, fall back later.</a:t>
            </a:r>
            <a:br>
              <a:rPr lang="en-US" sz="3600" dirty="0" smtClean="0">
                <a:latin typeface="Arial Narrow Bold"/>
                <a:cs typeface="Arial Narrow Bold"/>
              </a:rPr>
            </a:br>
            <a:r>
              <a:rPr lang="en-US" sz="3600" dirty="0" smtClean="0">
                <a:latin typeface="Arial Narrow Bold"/>
                <a:cs typeface="Arial Narrow Bold"/>
              </a:rPr>
              <a:t>– Partnership </a:t>
            </a:r>
            <a:r>
              <a:rPr lang="en-US" sz="3600" dirty="0" smtClean="0">
                <a:latin typeface="Arial Narrow Bold"/>
                <a:cs typeface="Arial Narrow Bold"/>
              </a:rPr>
              <a:t>with parent essential to success. </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27</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2</a:t>
            </a:r>
            <a:r>
              <a:rPr lang="en-US" sz="3600" baseline="30000" dirty="0" smtClean="0">
                <a:latin typeface="Arial Narrow Bold"/>
                <a:cs typeface="Arial Narrow Bold"/>
              </a:rPr>
              <a:t>nd</a:t>
            </a:r>
            <a:r>
              <a:rPr lang="en-US" sz="3600" dirty="0" smtClean="0">
                <a:latin typeface="Arial Narrow Bold"/>
                <a:cs typeface="Arial Narrow Bold"/>
              </a:rPr>
              <a:t> retention virtually dooms student to drop out.</a:t>
            </a:r>
            <a:br>
              <a:rPr lang="en-US" sz="3600" dirty="0" smtClean="0">
                <a:latin typeface="Arial Narrow Bold"/>
                <a:cs typeface="Arial Narrow Bold"/>
              </a:rPr>
            </a:br>
            <a:r>
              <a:rPr lang="en-US" sz="3600" dirty="0" smtClean="0">
                <a:latin typeface="Arial Narrow Bold"/>
                <a:cs typeface="Arial Narrow Bold"/>
              </a:rPr>
              <a:t>–</a:t>
            </a:r>
            <a:r>
              <a:rPr lang="en-US" sz="3600" dirty="0" smtClean="0">
                <a:latin typeface="Arial Narrow Bold"/>
                <a:cs typeface="Arial Narrow Bold"/>
              </a:rPr>
              <a:t> Student who is retained needs during the next year a </a:t>
            </a:r>
            <a:r>
              <a:rPr lang="en-US" sz="3600" dirty="0" smtClean="0">
                <a:latin typeface="Arial Narrow Bold"/>
                <a:cs typeface="Arial Narrow Bold"/>
              </a:rPr>
              <a:t>teacher who will reach out and support family. Emotional connection to a caring </a:t>
            </a:r>
            <a:r>
              <a:rPr lang="en-US" sz="3600" dirty="0" smtClean="0">
                <a:latin typeface="Arial Narrow Bold"/>
                <a:cs typeface="Arial Narrow Bold"/>
              </a:rPr>
              <a:t>adult is vital.</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28</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dirty="0" smtClean="0">
                <a:latin typeface="Arial Black"/>
                <a:cs typeface="Arial Black"/>
              </a:rPr>
              <a:t>School</a:t>
            </a:r>
            <a:br>
              <a:rPr lang="en-US" sz="8000" dirty="0" smtClean="0">
                <a:latin typeface="Arial Black"/>
                <a:cs typeface="Arial Black"/>
              </a:rPr>
            </a:br>
            <a:r>
              <a:rPr lang="en-US" sz="8000" dirty="0" smtClean="0">
                <a:latin typeface="Arial Black"/>
                <a:cs typeface="Arial Black"/>
              </a:rPr>
              <a:t>Board</a:t>
            </a:r>
            <a:endParaRPr lang="en-US" sz="8000" dirty="0">
              <a:latin typeface="Arial Black"/>
              <a:cs typeface="Arial Black"/>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29</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The Forum is open to the public and 49 people were present during this discussion. To encourage free flow of debate, the policy of the Forum’s website is to identify by name all invited speakers, but not to identify Forum participants when they speak. Thus, no names are attached to comments below.</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3</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Contact other board members.</a:t>
            </a:r>
            <a:br>
              <a:rPr lang="en-US" sz="3600" dirty="0" smtClean="0">
                <a:latin typeface="Arial Narrow Bold"/>
                <a:cs typeface="Arial Narrow Bold"/>
              </a:rPr>
            </a:br>
            <a:r>
              <a:rPr lang="en-US" sz="3600" dirty="0" smtClean="0">
                <a:latin typeface="Arial Narrow Bold"/>
                <a:cs typeface="Arial Narrow Bold"/>
              </a:rPr>
              <a:t>– Put issue in an e-mail and send it to all board members.</a:t>
            </a:r>
            <a:br>
              <a:rPr lang="en-US" sz="3600" dirty="0" smtClean="0">
                <a:latin typeface="Arial Narrow Bold"/>
                <a:cs typeface="Arial Narrow Bold"/>
              </a:rPr>
            </a:br>
            <a:r>
              <a:rPr lang="en-US" sz="3600" dirty="0" smtClean="0">
                <a:latin typeface="Arial Narrow Bold"/>
                <a:cs typeface="Arial Narrow Bold"/>
              </a:rPr>
              <a:t>– Speak at board meetings. </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30</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Would return to at-large school board solve the problems?</a:t>
            </a:r>
            <a:br>
              <a:rPr lang="en-US" sz="3600" dirty="0" smtClean="0">
                <a:latin typeface="Arial Narrow Bold"/>
                <a:cs typeface="Arial Narrow Bold"/>
              </a:rPr>
            </a:br>
            <a:r>
              <a:rPr lang="en-US" sz="3600" dirty="0" smtClean="0">
                <a:latin typeface="Arial Narrow Bold"/>
                <a:cs typeface="Arial Narrow Bold"/>
              </a:rPr>
              <a:t>– Historically, at one point all board members were members  of one white Myers Park church.</a:t>
            </a:r>
            <a:br>
              <a:rPr lang="en-US" sz="3600" dirty="0" smtClean="0">
                <a:latin typeface="Arial Narrow Bold"/>
                <a:cs typeface="Arial Narrow Bold"/>
              </a:rPr>
            </a:br>
            <a:r>
              <a:rPr lang="en-US" sz="3600" dirty="0" smtClean="0">
                <a:latin typeface="Arial Narrow Bold"/>
                <a:cs typeface="Arial Narrow Bold"/>
              </a:rPr>
              <a:t>– Has climate changed since then? [No] </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31</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Don’t be afraid to look at it. </a:t>
            </a:r>
            <a:br>
              <a:rPr lang="en-US" sz="3600" dirty="0" smtClean="0">
                <a:latin typeface="Arial Narrow Bold"/>
                <a:cs typeface="Arial Narrow Bold"/>
              </a:rPr>
            </a:br>
            <a:r>
              <a:rPr lang="en-US" sz="3600" dirty="0" smtClean="0">
                <a:latin typeface="Arial Narrow Bold"/>
                <a:cs typeface="Arial Narrow Bold"/>
              </a:rPr>
              <a:t>– We have power that we never had before.</a:t>
            </a:r>
            <a:br>
              <a:rPr lang="en-US" sz="3600" dirty="0" smtClean="0">
                <a:latin typeface="Arial Narrow Bold"/>
                <a:cs typeface="Arial Narrow Bold"/>
              </a:rPr>
            </a:br>
            <a:r>
              <a:rPr lang="en-US" sz="3600" dirty="0" smtClean="0">
                <a:latin typeface="Arial Narrow Bold"/>
                <a:cs typeface="Arial Narrow Bold"/>
              </a:rPr>
              <a:t>Look at different solutions to same problem.</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32</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2040731"/>
          </a:xfrm>
        </p:spPr>
        <p:txBody>
          <a:bodyPr>
            <a:noAutofit/>
          </a:bodyPr>
          <a:lstStyle/>
          <a:p>
            <a:r>
              <a:rPr lang="en-US" sz="8000" dirty="0" smtClean="0">
                <a:latin typeface="Arial Black"/>
                <a:cs typeface="Arial Black"/>
              </a:rPr>
              <a:t>School Closings</a:t>
            </a:r>
            <a:endParaRPr lang="en-US" sz="8000" dirty="0">
              <a:latin typeface="Arial Black"/>
              <a:cs typeface="Arial Black"/>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33</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Send letters and e-mails, </a:t>
            </a:r>
            <a:r>
              <a:rPr lang="en-US" sz="3600" dirty="0" smtClean="0">
                <a:latin typeface="Arial Narrow Bold"/>
                <a:cs typeface="Arial Narrow Bold"/>
              </a:rPr>
              <a:t>press conferences</a:t>
            </a:r>
            <a:r>
              <a:rPr lang="en-US" sz="3600" dirty="0" smtClean="0">
                <a:latin typeface="Arial Narrow Bold"/>
                <a:cs typeface="Arial Narrow Bold"/>
              </a:rPr>
              <a:t>, get word out that closings are not what we </a:t>
            </a:r>
            <a:r>
              <a:rPr lang="en-US" sz="3600" dirty="0" smtClean="0">
                <a:latin typeface="Arial Narrow Bold"/>
                <a:cs typeface="Arial Narrow Bold"/>
              </a:rPr>
              <a:t>want. Meeting </a:t>
            </a:r>
            <a:r>
              <a:rPr lang="en-US" sz="3600" dirty="0" smtClean="0">
                <a:latin typeface="Arial Narrow Bold"/>
                <a:cs typeface="Arial Narrow Bold"/>
              </a:rPr>
              <a:t>with Eric Davis Thursday,</a:t>
            </a:r>
            <a:r>
              <a:rPr lang="en-US" sz="3600" dirty="0" smtClean="0">
                <a:latin typeface="Arial Narrow Bold"/>
                <a:cs typeface="Arial Narrow Bold"/>
              </a:rPr>
              <a:t> </a:t>
            </a:r>
            <a:r>
              <a:rPr lang="en-US" sz="3600" dirty="0" smtClean="0">
                <a:latin typeface="Arial Narrow Bold"/>
                <a:cs typeface="Arial Narrow Bold"/>
              </a:rPr>
              <a:t>may</a:t>
            </a:r>
            <a:r>
              <a:rPr lang="en-US" sz="3600" dirty="0" smtClean="0">
                <a:latin typeface="Arial Narrow Bold"/>
                <a:cs typeface="Arial Narrow Bold"/>
              </a:rPr>
              <a:t> say that in </a:t>
            </a:r>
            <a:r>
              <a:rPr lang="en-US" sz="3600" dirty="0" smtClean="0">
                <a:latin typeface="Arial Narrow Bold"/>
                <a:cs typeface="Arial Narrow Bold"/>
              </a:rPr>
              <a:t>2011 we will find three at-large candidates who are sensitive to African-Americans’ needs.</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34</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2650331"/>
          </a:xfrm>
        </p:spPr>
        <p:txBody>
          <a:bodyPr>
            <a:normAutofit/>
          </a:bodyPr>
          <a:lstStyle/>
          <a:p>
            <a:r>
              <a:rPr lang="en-US" sz="8000" dirty="0" smtClean="0">
                <a:latin typeface="Arial Black"/>
                <a:cs typeface="Arial Black"/>
              </a:rPr>
              <a:t>Vocational</a:t>
            </a:r>
            <a:br>
              <a:rPr lang="en-US" sz="8000" dirty="0" smtClean="0">
                <a:latin typeface="Arial Black"/>
                <a:cs typeface="Arial Black"/>
              </a:rPr>
            </a:br>
            <a:r>
              <a:rPr lang="en-US" sz="8000" dirty="0" smtClean="0">
                <a:latin typeface="Arial Black"/>
                <a:cs typeface="Arial Black"/>
              </a:rPr>
              <a:t>Education</a:t>
            </a:r>
            <a:endParaRPr lang="en-US" sz="8000" dirty="0">
              <a:latin typeface="Arial Black"/>
              <a:cs typeface="Arial Black"/>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35</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Improve to end force-outs. [CTE Career &amp; Technical </a:t>
            </a:r>
            <a:r>
              <a:rPr lang="en-US" sz="3600" dirty="0" smtClean="0">
                <a:latin typeface="Arial Narrow Bold"/>
                <a:cs typeface="Arial Narrow Bold"/>
              </a:rPr>
              <a:t>Education]</a:t>
            </a:r>
            <a:br>
              <a:rPr lang="en-US" sz="3600" dirty="0" smtClean="0">
                <a:latin typeface="Arial Narrow Bold"/>
                <a:cs typeface="Arial Narrow Bold"/>
              </a:rPr>
            </a:br>
            <a:r>
              <a:rPr lang="en-US" sz="3600" dirty="0" smtClean="0">
                <a:latin typeface="Arial Narrow Bold"/>
                <a:cs typeface="Arial Narrow Bold"/>
              </a:rPr>
              <a:t>– Create other career tracks.</a:t>
            </a:r>
            <a:br>
              <a:rPr lang="en-US" sz="3600" dirty="0" smtClean="0">
                <a:latin typeface="Arial Narrow Bold"/>
                <a:cs typeface="Arial Narrow Bold"/>
              </a:rPr>
            </a:br>
            <a:r>
              <a:rPr lang="en-US" sz="3600" dirty="0" smtClean="0">
                <a:latin typeface="Arial Narrow Bold"/>
                <a:cs typeface="Arial Narrow Bold"/>
              </a:rPr>
              <a:t>– Strickland feasibility study approved for career and arts training program</a:t>
            </a:r>
            <a:r>
              <a:rPr lang="en-US" sz="3600" dirty="0" smtClean="0">
                <a:latin typeface="Arial Narrow Bold"/>
                <a:cs typeface="Arial Narrow Bold"/>
              </a:rPr>
              <a:t>;</a:t>
            </a:r>
            <a:r>
              <a:rPr lang="en-US" sz="3600" dirty="0" smtClean="0">
                <a:latin typeface="Arial Narrow Bold"/>
                <a:cs typeface="Arial Narrow Bold"/>
              </a:rPr>
              <a:t> then nothing happened. R</a:t>
            </a:r>
            <a:r>
              <a:rPr lang="en-US" sz="3600" dirty="0" smtClean="0">
                <a:latin typeface="Arial Narrow Bold"/>
                <a:cs typeface="Arial Narrow Bold"/>
              </a:rPr>
              <a:t>ead </a:t>
            </a:r>
            <a:r>
              <a:rPr lang="en-US" sz="3600" dirty="0" smtClean="0">
                <a:latin typeface="Arial Narrow Bold"/>
                <a:cs typeface="Arial Narrow Bold"/>
              </a:rPr>
              <a:t>“Making the Impossible Possible”</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36</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fontScale="90000"/>
          </a:bodyPr>
          <a:lstStyle/>
          <a:p>
            <a:pPr algn="l"/>
            <a:r>
              <a:rPr lang="en-US" sz="3600" dirty="0" smtClean="0">
                <a:latin typeface="Arial Narrow Bold"/>
                <a:cs typeface="Arial Narrow Bold"/>
              </a:rPr>
              <a:t>– Could lead to a two-tiered system. That’s how it worked in the old days.</a:t>
            </a:r>
            <a:br>
              <a:rPr lang="en-US" sz="3600" dirty="0" smtClean="0">
                <a:latin typeface="Arial Narrow Bold"/>
                <a:cs typeface="Arial Narrow Bold"/>
              </a:rPr>
            </a:br>
            <a:r>
              <a:rPr lang="en-US" sz="3600" dirty="0" smtClean="0">
                <a:latin typeface="Arial Narrow Bold"/>
                <a:cs typeface="Arial Narrow Bold"/>
              </a:rPr>
              <a:t>– Head of voc </a:t>
            </a:r>
            <a:r>
              <a:rPr lang="en-US" sz="3600" dirty="0" err="1" smtClean="0">
                <a:latin typeface="Arial Narrow Bold"/>
                <a:cs typeface="Arial Narrow Bold"/>
              </a:rPr>
              <a:t>ed</a:t>
            </a:r>
            <a:r>
              <a:rPr lang="en-US" sz="3600" dirty="0" smtClean="0">
                <a:latin typeface="Arial Narrow Bold"/>
                <a:cs typeface="Arial Narrow Bold"/>
              </a:rPr>
              <a:t> should</a:t>
            </a:r>
            <a:r>
              <a:rPr lang="en-US" sz="3600" dirty="0" smtClean="0">
                <a:latin typeface="Arial Narrow Bold"/>
                <a:cs typeface="Arial Narrow Bold"/>
              </a:rPr>
              <a:t> report to </a:t>
            </a:r>
            <a:r>
              <a:rPr lang="en-US" sz="3600" dirty="0" smtClean="0">
                <a:latin typeface="Arial Narrow Bold"/>
                <a:cs typeface="Arial Narrow Bold"/>
              </a:rPr>
              <a:t>Guy Chamberlain [Auxiliary Services]</a:t>
            </a:r>
            <a:br>
              <a:rPr lang="en-US" sz="3600" dirty="0" smtClean="0">
                <a:latin typeface="Arial Narrow Bold"/>
                <a:cs typeface="Arial Narrow Bold"/>
              </a:rPr>
            </a:br>
            <a:r>
              <a:rPr lang="en-US" sz="3600" dirty="0" smtClean="0">
                <a:latin typeface="Arial Narrow Bold"/>
                <a:cs typeface="Arial Narrow Bold"/>
              </a:rPr>
              <a:t>– Programs good, but are open only to students in a defined geographic area.</a:t>
            </a:r>
            <a:br>
              <a:rPr lang="en-US" sz="3600" dirty="0" smtClean="0">
                <a:latin typeface="Arial Narrow Bold"/>
                <a:cs typeface="Arial Narrow Bold"/>
              </a:rPr>
            </a:br>
            <a:r>
              <a:rPr lang="en-US" sz="3600" dirty="0" smtClean="0">
                <a:latin typeface="Arial Narrow Bold"/>
                <a:cs typeface="Arial Narrow Bold"/>
              </a:rPr>
              <a:t>– High schools should be citywide.</a:t>
            </a:r>
            <a:br>
              <a:rPr lang="en-US" sz="3600" dirty="0" smtClean="0">
                <a:latin typeface="Arial Narrow Bold"/>
                <a:cs typeface="Arial Narrow Bold"/>
              </a:rPr>
            </a:b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37</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2650331"/>
          </a:xfrm>
        </p:spPr>
        <p:txBody>
          <a:bodyPr>
            <a:normAutofit/>
          </a:bodyPr>
          <a:lstStyle/>
          <a:p>
            <a:r>
              <a:rPr lang="en-US" sz="5000" dirty="0" smtClean="0">
                <a:latin typeface="Arial Black"/>
                <a:cs typeface="Arial Black"/>
              </a:rPr>
              <a:t>Wrap-up</a:t>
            </a:r>
            <a:endParaRPr lang="en-US" sz="5000" dirty="0">
              <a:latin typeface="Arial Black"/>
              <a:cs typeface="Arial Black"/>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38</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Mayor </a:t>
            </a:r>
            <a:r>
              <a:rPr lang="en-US" sz="3600" dirty="0" smtClean="0">
                <a:latin typeface="Arial Narrow Bold"/>
                <a:cs typeface="Arial Narrow Bold"/>
              </a:rPr>
              <a:t>Foxx collaborating with Ron </a:t>
            </a:r>
            <a:r>
              <a:rPr lang="en-US" sz="3600" dirty="0" err="1" smtClean="0">
                <a:latin typeface="Arial Narrow Bold"/>
                <a:cs typeface="Arial Narrow Bold"/>
              </a:rPr>
              <a:t>Leeper</a:t>
            </a:r>
            <a:r>
              <a:rPr lang="en-US" sz="3600" dirty="0" smtClean="0">
                <a:latin typeface="Arial Narrow Bold"/>
                <a:cs typeface="Arial Narrow Bold"/>
              </a:rPr>
              <a:t> on </a:t>
            </a:r>
            <a:r>
              <a:rPr lang="en-US" sz="3600" dirty="0" smtClean="0">
                <a:latin typeface="Arial Narrow Bold"/>
                <a:cs typeface="Arial Narrow Bold"/>
              </a:rPr>
              <a:t>West Charlotte Mentoring Coalition to mentor freshmen.</a:t>
            </a:r>
            <a:br>
              <a:rPr lang="en-US" sz="3600" dirty="0" smtClean="0">
                <a:latin typeface="Arial Narrow Bold"/>
                <a:cs typeface="Arial Narrow Bold"/>
              </a:rPr>
            </a:br>
            <a:r>
              <a:rPr lang="en-US" sz="3600" dirty="0" smtClean="0">
                <a:latin typeface="Arial Narrow Bold"/>
                <a:cs typeface="Arial Narrow Bold"/>
              </a:rPr>
              <a:t>– Education </a:t>
            </a:r>
            <a:r>
              <a:rPr lang="en-US" sz="3600" dirty="0" smtClean="0">
                <a:latin typeface="Arial Narrow Bold"/>
                <a:cs typeface="Arial Narrow Bold"/>
              </a:rPr>
              <a:t>groups should get together.</a:t>
            </a:r>
            <a:br>
              <a:rPr lang="en-US" sz="3600" dirty="0" smtClean="0">
                <a:latin typeface="Arial Narrow Bold"/>
                <a:cs typeface="Arial Narrow Bold"/>
              </a:rPr>
            </a:br>
            <a:r>
              <a:rPr lang="en-US" sz="3600" dirty="0" smtClean="0">
                <a:latin typeface="Arial Narrow Bold"/>
                <a:cs typeface="Arial Narrow Bold"/>
              </a:rPr>
              <a:t>Offer solutions where they need to be offered</a:t>
            </a:r>
            <a:r>
              <a:rPr lang="en-US" sz="3600" dirty="0" smtClean="0">
                <a:latin typeface="Arial Narrow Bold"/>
                <a:cs typeface="Arial Narrow Bold"/>
              </a:rPr>
              <a:t>.</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39</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dirty="0" smtClean="0">
                <a:latin typeface="Arial Black"/>
                <a:cs typeface="Arial Black"/>
              </a:rPr>
              <a:t>Curriculum</a:t>
            </a:r>
            <a:endParaRPr lang="en-US" sz="8000" dirty="0">
              <a:latin typeface="Arial Black"/>
              <a:cs typeface="Arial Black"/>
            </a:endParaRPr>
          </a:p>
        </p:txBody>
      </p:sp>
      <p:sp>
        <p:nvSpPr>
          <p:cNvPr id="5"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4</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fontScale="90000"/>
          </a:bodyPr>
          <a:lstStyle/>
          <a:p>
            <a:pPr algn="l"/>
            <a:r>
              <a:rPr lang="en-US" sz="3600" dirty="0" smtClean="0">
                <a:latin typeface="Arial Narrow Bold"/>
                <a:cs typeface="Arial Narrow Bold"/>
              </a:rPr>
              <a:t>“</a:t>
            </a:r>
            <a:r>
              <a:rPr lang="en-US" sz="3600" dirty="0" smtClean="0">
                <a:latin typeface="Arial Narrow Bold"/>
                <a:cs typeface="Arial Narrow Bold"/>
              </a:rPr>
              <a:t>There </a:t>
            </a:r>
            <a:r>
              <a:rPr lang="en-US" sz="3600" dirty="0" smtClean="0">
                <a:latin typeface="Arial Narrow Bold"/>
                <a:cs typeface="Arial Narrow Bold"/>
              </a:rPr>
              <a:t>is more oppression in the mind of the oppressed than there is in the mind of the oppressor.   We suffer from a belief we cannot make progress unless we’re fighting someone, unless we see ourselves as oppressed.</a:t>
            </a:r>
            <a:br>
              <a:rPr lang="en-US" sz="3600" dirty="0" smtClean="0">
                <a:latin typeface="Arial Narrow Bold"/>
                <a:cs typeface="Arial Narrow Bold"/>
              </a:rPr>
            </a:br>
            <a:r>
              <a:rPr lang="en-US" sz="3600" dirty="0" smtClean="0">
                <a:latin typeface="Arial Narrow Bold"/>
                <a:cs typeface="Arial Narrow Bold"/>
              </a:rPr>
              <a:t>We have to will ourselves to </a:t>
            </a:r>
            <a:r>
              <a:rPr lang="en-US" sz="3600" dirty="0" smtClean="0">
                <a:latin typeface="Arial Narrow Bold"/>
                <a:cs typeface="Arial Narrow Bold"/>
              </a:rPr>
              <a:t>power.”</a:t>
            </a:r>
            <a:br>
              <a:rPr lang="en-US" sz="3600" dirty="0" smtClean="0">
                <a:latin typeface="Arial Narrow Bold"/>
                <a:cs typeface="Arial Narrow Bold"/>
              </a:rPr>
            </a:b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40</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735931"/>
          </a:xfrm>
        </p:spPr>
        <p:txBody>
          <a:bodyPr>
            <a:normAutofit/>
          </a:bodyPr>
          <a:lstStyle/>
          <a:p>
            <a:r>
              <a:rPr lang="en-US" dirty="0" smtClean="0">
                <a:latin typeface="Arial Black"/>
                <a:cs typeface="Arial Black"/>
              </a:rPr>
              <a:t>Focus on</a:t>
            </a:r>
            <a:br>
              <a:rPr lang="en-US" dirty="0" smtClean="0">
                <a:latin typeface="Arial Black"/>
                <a:cs typeface="Arial Black"/>
              </a:rPr>
            </a:br>
            <a:r>
              <a:rPr lang="en-US" dirty="0" smtClean="0">
                <a:latin typeface="Arial Black"/>
                <a:cs typeface="Arial Black"/>
              </a:rPr>
              <a:t>Education Solutions</a:t>
            </a:r>
            <a:endParaRPr lang="en-US" dirty="0">
              <a:latin typeface="Arial Black"/>
              <a:cs typeface="Arial Black"/>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41</a:t>
            </a:fld>
            <a:endParaRPr lang="en-US" sz="1882" b="1" dirty="0">
              <a:solidFill>
                <a:schemeClr val="tx1"/>
              </a:solidFill>
              <a:latin typeface="Arial Narrow"/>
            </a:endParaRPr>
          </a:p>
        </p:txBody>
      </p:sp>
      <p:sp>
        <p:nvSpPr>
          <p:cNvPr id="7" name="Title 1"/>
          <p:cNvSpPr txBox="1">
            <a:spLocks/>
          </p:cNvSpPr>
          <p:nvPr/>
        </p:nvSpPr>
        <p:spPr>
          <a:xfrm>
            <a:off x="660744" y="1572250"/>
            <a:ext cx="7772400" cy="1735931"/>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Arial Black"/>
                <a:ea typeface="+mj-ea"/>
                <a:cs typeface="Arial Black"/>
              </a:rPr>
              <a:t>Focus on</a:t>
            </a:r>
            <a:br>
              <a:rPr kumimoji="0" lang="en-US" sz="4400" b="0" i="0" u="none" strike="noStrike" kern="1200" cap="none" spc="0" normalizeH="0" baseline="0" noProof="0" dirty="0" smtClean="0">
                <a:ln>
                  <a:noFill/>
                </a:ln>
                <a:solidFill>
                  <a:schemeClr val="bg1"/>
                </a:solidFill>
                <a:effectLst/>
                <a:uLnTx/>
                <a:uFillTx/>
                <a:latin typeface="Arial Black"/>
                <a:ea typeface="+mj-ea"/>
                <a:cs typeface="Arial Black"/>
              </a:rPr>
            </a:br>
            <a:r>
              <a:rPr kumimoji="0" lang="en-US" sz="4400" b="0" i="0" u="none" strike="noStrike" kern="1200" cap="none" spc="0" normalizeH="0" baseline="0" noProof="0" dirty="0" smtClean="0">
                <a:ln>
                  <a:noFill/>
                </a:ln>
                <a:solidFill>
                  <a:schemeClr val="bg1"/>
                </a:solidFill>
                <a:effectLst/>
                <a:uLnTx/>
                <a:uFillTx/>
                <a:latin typeface="Arial Black"/>
                <a:ea typeface="+mj-ea"/>
                <a:cs typeface="Arial Black"/>
              </a:rPr>
              <a:t>Education Solutions</a:t>
            </a:r>
            <a:endParaRPr kumimoji="0" lang="en-US" sz="4400" b="0" i="0" u="none" strike="noStrike" kern="1200" cap="none" spc="0" normalizeH="0" baseline="0" noProof="0" dirty="0">
              <a:ln>
                <a:noFill/>
              </a:ln>
              <a:solidFill>
                <a:schemeClr val="bg1"/>
              </a:solidFill>
              <a:effectLst/>
              <a:uLnTx/>
              <a:uFillTx/>
              <a:latin typeface="Arial Black"/>
              <a:ea typeface="+mj-ea"/>
              <a:cs typeface="Arial Black"/>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Textbooks include lies and omissions.</a:t>
            </a:r>
            <a:br>
              <a:rPr lang="en-US" sz="3600" dirty="0" smtClean="0">
                <a:latin typeface="Arial Narrow Bold"/>
                <a:cs typeface="Arial Narrow Bold"/>
              </a:rPr>
            </a:br>
            <a:r>
              <a:rPr lang="en-US" sz="3600" dirty="0" smtClean="0">
                <a:latin typeface="Arial Narrow Bold"/>
                <a:cs typeface="Arial Narrow Bold"/>
              </a:rPr>
              <a:t>– Teachers need to be educated on black heritage (see</a:t>
            </a:r>
            <a:r>
              <a:rPr lang="en-US" sz="3600" dirty="0" smtClean="0">
                <a:latin typeface="Arial Narrow Bold"/>
                <a:cs typeface="Arial Narrow Bold"/>
              </a:rPr>
              <a:t> work done in NJ schools)</a:t>
            </a:r>
            <a:r>
              <a:rPr lang="en-US" sz="3600" dirty="0" smtClean="0">
                <a:latin typeface="Arial Narrow Bold"/>
                <a:cs typeface="Arial Narrow Bold"/>
              </a:rPr>
              <a:t>. </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5</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dirty="0" smtClean="0">
                <a:latin typeface="Arial Black"/>
                <a:cs typeface="Arial Black"/>
              </a:rPr>
              <a:t>Desegregation</a:t>
            </a:r>
            <a:endParaRPr lang="en-US" sz="8000" dirty="0">
              <a:latin typeface="Arial Black"/>
              <a:cs typeface="Arial Black"/>
            </a:endParaRPr>
          </a:p>
        </p:txBody>
      </p:sp>
      <p:sp>
        <p:nvSpPr>
          <p:cNvPr id="5"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6</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With exceptions, whites did not want desegregation to </a:t>
            </a:r>
            <a:r>
              <a:rPr lang="en-US" sz="3600" dirty="0" smtClean="0">
                <a:latin typeface="Arial Narrow Bold"/>
                <a:cs typeface="Arial Narrow Bold"/>
              </a:rPr>
              <a:t>succeed, and so we have </a:t>
            </a:r>
            <a:r>
              <a:rPr lang="en-US" sz="3600" dirty="0" err="1" smtClean="0">
                <a:latin typeface="Arial Narrow Bold"/>
                <a:cs typeface="Arial Narrow Bold"/>
              </a:rPr>
              <a:t>resegregation</a:t>
            </a:r>
            <a:r>
              <a:rPr lang="en-US" sz="3600" dirty="0" smtClean="0">
                <a:latin typeface="Arial Narrow Bold"/>
                <a:cs typeface="Arial Narrow Bold"/>
              </a:rPr>
              <a:t>.</a:t>
            </a:r>
            <a:br>
              <a:rPr lang="en-US" sz="3600" dirty="0" smtClean="0">
                <a:latin typeface="Arial Narrow Bold"/>
                <a:cs typeface="Arial Narrow Bold"/>
              </a:rPr>
            </a:br>
            <a:r>
              <a:rPr lang="en-US" sz="3600" dirty="0" smtClean="0">
                <a:latin typeface="Arial Narrow Bold"/>
                <a:cs typeface="Arial Narrow Bold"/>
              </a:rPr>
              <a:t>–</a:t>
            </a:r>
            <a:r>
              <a:rPr lang="en-US" sz="3600" dirty="0" smtClean="0">
                <a:latin typeface="Arial Narrow Bold"/>
                <a:cs typeface="Arial Narrow Bold"/>
              </a:rPr>
              <a:t> Blacks had unrealistic </a:t>
            </a:r>
            <a:r>
              <a:rPr lang="en-US" sz="3600" dirty="0" smtClean="0">
                <a:latin typeface="Arial Narrow Bold"/>
                <a:cs typeface="Arial Narrow Bold"/>
              </a:rPr>
              <a:t>expectations: Expecting your enemy to educate you.</a:t>
            </a:r>
            <a:r>
              <a:rPr lang="en-US" sz="3600" dirty="0" smtClean="0">
                <a:latin typeface="Arial Narrow Bold"/>
                <a:cs typeface="Arial Narrow Bold"/>
              </a:rPr>
              <a:t/>
            </a:r>
            <a:br>
              <a:rPr lang="en-US" sz="3600" dirty="0" smtClean="0">
                <a:latin typeface="Arial Narrow Bold"/>
                <a:cs typeface="Arial Narrow Bold"/>
              </a:rPr>
            </a:b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7</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dirty="0" smtClean="0">
                <a:latin typeface="Arial Black"/>
                <a:cs typeface="Arial Black"/>
              </a:rPr>
              <a:t>Equitable distribution of resources</a:t>
            </a:r>
            <a:endParaRPr lang="en-US" sz="8000" dirty="0">
              <a:latin typeface="Arial Black"/>
              <a:cs typeface="Arial Black"/>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8</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49"/>
            <a:ext cx="7772400" cy="4267201"/>
          </a:xfrm>
        </p:spPr>
        <p:txBody>
          <a:bodyPr anchor="t">
            <a:normAutofit/>
          </a:bodyPr>
          <a:lstStyle/>
          <a:p>
            <a:pPr algn="l"/>
            <a:r>
              <a:rPr lang="en-US" sz="3600" dirty="0" smtClean="0">
                <a:latin typeface="Arial Narrow Bold"/>
                <a:cs typeface="Arial Narrow Bold"/>
              </a:rPr>
              <a:t>– Goal should be that every parent </a:t>
            </a:r>
            <a:r>
              <a:rPr lang="en-US" sz="3600" dirty="0" smtClean="0">
                <a:latin typeface="Arial Narrow Bold"/>
                <a:cs typeface="Arial Narrow Bold"/>
              </a:rPr>
              <a:t>would be willing to </a:t>
            </a:r>
            <a:r>
              <a:rPr lang="en-US" sz="3600" dirty="0" smtClean="0">
                <a:latin typeface="Arial Narrow Bold"/>
                <a:cs typeface="Arial Narrow Bold"/>
              </a:rPr>
              <a:t>send their child to a school. </a:t>
            </a:r>
            <a:br>
              <a:rPr lang="en-US" sz="3600" dirty="0" smtClean="0">
                <a:latin typeface="Arial Narrow Bold"/>
                <a:cs typeface="Arial Narrow Bold"/>
              </a:rPr>
            </a:br>
            <a:r>
              <a:rPr lang="en-US" sz="3600" dirty="0" smtClean="0">
                <a:latin typeface="Arial Narrow Bold"/>
                <a:cs typeface="Arial Narrow Bold"/>
              </a:rPr>
              <a:t>–</a:t>
            </a:r>
            <a:r>
              <a:rPr lang="en-US" sz="3600" dirty="0" smtClean="0">
                <a:latin typeface="Arial Narrow Bold"/>
                <a:cs typeface="Arial Narrow Bold"/>
              </a:rPr>
              <a:t> There is not </a:t>
            </a:r>
            <a:r>
              <a:rPr lang="en-US" sz="3600" dirty="0" smtClean="0">
                <a:latin typeface="Arial Narrow Bold"/>
                <a:cs typeface="Arial Narrow Bold"/>
              </a:rPr>
              <a:t>enough money to strategically staff every school that needs</a:t>
            </a:r>
            <a:r>
              <a:rPr lang="en-US" sz="3600" dirty="0" smtClean="0">
                <a:latin typeface="Arial Narrow Bold"/>
                <a:cs typeface="Arial Narrow Bold"/>
              </a:rPr>
              <a:t> </a:t>
            </a:r>
            <a:r>
              <a:rPr lang="en-US" sz="3600" dirty="0" smtClean="0">
                <a:latin typeface="Arial Narrow Bold"/>
                <a:cs typeface="Arial Narrow Bold"/>
              </a:rPr>
              <a:t>it</a:t>
            </a:r>
            <a:r>
              <a:rPr lang="en-US" sz="3600" dirty="0" smtClean="0">
                <a:latin typeface="Arial Narrow Bold"/>
                <a:cs typeface="Arial Narrow Bold"/>
              </a:rPr>
              <a:t>. There are 69 </a:t>
            </a:r>
            <a:r>
              <a:rPr lang="en-US" sz="3600" dirty="0" smtClean="0">
                <a:latin typeface="Arial Narrow Bold"/>
                <a:cs typeface="Arial Narrow Bold"/>
              </a:rPr>
              <a:t>Title 1 schools but 20-some strategically staffed schools.</a:t>
            </a:r>
            <a:endParaRPr lang="en-US" sz="3600" dirty="0">
              <a:latin typeface="Arial Narrow Bold"/>
              <a:cs typeface="Arial Narrow Bold"/>
            </a:endParaRPr>
          </a:p>
        </p:txBody>
      </p:sp>
      <p:sp>
        <p:nvSpPr>
          <p:cNvPr id="3" name="Subtitle 2"/>
          <p:cNvSpPr>
            <a:spLocks noGrp="1"/>
          </p:cNvSpPr>
          <p:nvPr>
            <p:ph type="subTitle" idx="1"/>
          </p:nvPr>
        </p:nvSpPr>
        <p:spPr>
          <a:xfrm>
            <a:off x="0" y="4781550"/>
            <a:ext cx="9144000" cy="361950"/>
          </a:xfrm>
        </p:spPr>
        <p:txBody>
          <a:bodyPr>
            <a:normAutofit fontScale="85000" lnSpcReduction="20000"/>
          </a:bodyPr>
          <a:lstStyle/>
          <a:p>
            <a:pPr algn="dist"/>
            <a:r>
              <a:rPr lang="en-US" sz="1600" b="1" dirty="0" smtClean="0">
                <a:solidFill>
                  <a:schemeClr val="tx1"/>
                </a:solidFill>
              </a:rPr>
              <a:t>Aug.31,2010      </a:t>
            </a:r>
            <a:r>
              <a:rPr lang="en-US" sz="1800" dirty="0" smtClean="0">
                <a:solidFill>
                  <a:schemeClr val="tx1"/>
                </a:solidFill>
              </a:rPr>
              <a:t>	 </a:t>
            </a:r>
            <a:r>
              <a:rPr lang="en-US" sz="1800" b="1" dirty="0" err="1" smtClean="0">
                <a:solidFill>
                  <a:schemeClr val="tx1"/>
                </a:solidFill>
                <a:latin typeface="Arial Narrow"/>
              </a:rPr>
              <a:t>TuesdayMorningBreakfastForum</a:t>
            </a:r>
            <a:r>
              <a:rPr lang="en-US" sz="1800" b="1" dirty="0" smtClean="0">
                <a:solidFill>
                  <a:schemeClr val="tx1"/>
                </a:solidFill>
                <a:latin typeface="Arial Narrow"/>
              </a:rPr>
              <a:t> </a:t>
            </a:r>
            <a:r>
              <a:rPr lang="en-US" sz="1800" dirty="0" smtClean="0">
                <a:solidFill>
                  <a:schemeClr val="tx1"/>
                </a:solidFill>
              </a:rPr>
              <a:t>	</a:t>
            </a:r>
            <a:r>
              <a:rPr lang="en-US" sz="2560" b="1" dirty="0" smtClean="0">
                <a:solidFill>
                  <a:schemeClr val="tx1"/>
                </a:solidFill>
                <a:latin typeface="Arial Narrow"/>
              </a:rPr>
              <a:t>       </a:t>
            </a:r>
            <a:fld id="{9E5F8405-1659-2D4E-B924-8E6D82B56A5E}" type="slidenum">
              <a:rPr lang="en-US" sz="1882" b="1" smtClean="0">
                <a:solidFill>
                  <a:schemeClr val="tx1"/>
                </a:solidFill>
                <a:latin typeface="Arial Narrow"/>
              </a:rPr>
              <a:pPr algn="dist"/>
              <a:t>9</a:t>
            </a:fld>
            <a:endParaRPr lang="en-US" sz="1882" b="1" dirty="0">
              <a:solidFill>
                <a:schemeClr val="tx1"/>
              </a:solidFill>
              <a:latin typeface="Arial Narrow"/>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1529</Words>
  <Application>Microsoft Macintosh PowerPoint</Application>
  <PresentationFormat>On-screen Show (16:9)</PresentationFormat>
  <Paragraphs>86</Paragraphs>
  <Slides>41</Slides>
  <Notes>2</Notes>
  <HiddenSlides>0</HiddenSlides>
  <MMClips>0</MMClips>
  <ScaleCrop>false</ScaleCrop>
  <HeadingPairs>
    <vt:vector size="4" baseType="variant">
      <vt:variant>
        <vt:lpstr>Design Template</vt:lpstr>
      </vt:variant>
      <vt:variant>
        <vt:i4>1</vt:i4>
      </vt:variant>
      <vt:variant>
        <vt:lpstr>Slide Titles</vt:lpstr>
      </vt:variant>
      <vt:variant>
        <vt:i4>41</vt:i4>
      </vt:variant>
    </vt:vector>
  </HeadingPairs>
  <TitlesOfParts>
    <vt:vector size="42" baseType="lpstr">
      <vt:lpstr>Office Theme</vt:lpstr>
      <vt:lpstr>Focus on Education Solutions</vt:lpstr>
      <vt:lpstr>  Sarah Stevenson called on Forum participants to identify problems in public education, then offer solutions. Below is the real-time record made during that conversation, with subjects appearing alphabetically, not in the order in which they came up during the discussion.</vt:lpstr>
      <vt:lpstr>  The Forum is open to the public and 49 people were present during this discussion. To encourage free flow of debate, the policy of the Forum’s website is to identify by name all invited speakers, but not to identify Forum participants when they speak. Thus, no names are attached to comments below.</vt:lpstr>
      <vt:lpstr>Curriculum</vt:lpstr>
      <vt:lpstr>– Textbooks include lies and omissions. – Teachers need to be educated on black heritage (see work done in NJ schools). </vt:lpstr>
      <vt:lpstr>Desegregation</vt:lpstr>
      <vt:lpstr>– With exceptions, whites did not want desegregation to succeed, and so we have resegregation. – Blacks had unrealistic expectations: Expecting your enemy to educate you. </vt:lpstr>
      <vt:lpstr>Equitable distribution of resources</vt:lpstr>
      <vt:lpstr>– Goal should be that every parent would be willing to send their child to a school.  – There is not enough money to strategically staff every school that needs it. There are 69 Title 1 schools but 20-some strategically staffed schools.</vt:lpstr>
      <vt:lpstr>Force-out of students</vt:lpstr>
      <vt:lpstr>– Prime method of forcing children out is through discipline. – Use parent and info training; know due process rights; if they had info, parents could get angry enough to show at school board meetings. – At DTM (discipline team meetings), lawyers barred; could lay people be trained to help parents understand what’s going on?</vt:lpstr>
      <vt:lpstr>Homeless Children</vt:lpstr>
      <vt:lpstr>– These children belong to us. – Our chiefs have left the village.</vt:lpstr>
      <vt:lpstr>How judges can play role</vt:lpstr>
      <vt:lpstr>– Judge recalls asking a teen his life goals. Answer: ‘If I’m alive.’ – Judges should ask teens for their gifts. Judges can order meetings with school officials. – Some young people who come before the court have great potential.</vt:lpstr>
      <vt:lpstr>– Judges want to have adults to call on as mentors. – Judges should sit in on conferences at schools. – Think about neighborhood reps, court officials. “It is about saving our children.” – “If they see it they can be it.”</vt:lpstr>
      <vt:lpstr>Parent University</vt:lpstr>
      <vt:lpstr>– Parents need instruction on Parent Education Plans, access to honors class.</vt:lpstr>
      <vt:lpstr>Parental Involvement</vt:lpstr>
      <vt:lpstr>– We have lost community involvement. – Focus on Head Start and Bright Beginnings. – Challenge school board to define diversity. – Taxpayers should challenge officials to do the right thing. </vt:lpstr>
      <vt:lpstr>– We gave away control after civil rights movement. – Get parents more involved. – Can’t reach parents through existing structure.  </vt:lpstr>
      <vt:lpstr>– Need parent education handbook with more data on student achievement. – Young parents have relinquished their monitoring responsibility to system. “I didn’t know that was happening.”  </vt:lpstr>
      <vt:lpstr>– A lot of parents have tried to be involved but have been beaten down. – EC (exceptional children) system has legal procedures requiring parent involvement. – Teachers: Be innovative. Have a cookout with parents. Parents: Help teachers do what you as parents want for your children.</vt:lpstr>
      <vt:lpstr>– Many classrooms have long-term substitutes. – Many parents don’t know how to go to school (how to be effective when they get there).  – School officials push students out of school. – Become involved. – Attend meetings, bring parents. – Talk to former CMS employees who have lots to say. </vt:lpstr>
      <vt:lpstr>Alternatives to Retention</vt:lpstr>
      <vt:lpstr>– Teach all children to read early. </vt:lpstr>
      <vt:lpstr>– Can students be retained in kindergarten? Answer: Principal has discretion. [Retention in elementary years is better predictor of dropout than retention in later years.] For the most part, retention doesn’t work. The first year they catch up, fall back later. – Partnership with parent essential to success. </vt:lpstr>
      <vt:lpstr>– 2nd retention virtually dooms student to drop out. – Student who is retained needs during the next year a teacher who will reach out and support family. Emotional connection to a caring adult is vital.</vt:lpstr>
      <vt:lpstr>School Board</vt:lpstr>
      <vt:lpstr>– Contact other board members. – Put issue in an e-mail and send it to all board members. – Speak at board meetings. </vt:lpstr>
      <vt:lpstr>– Would return to at-large school board solve the problems? – Historically, at one point all board members were members  of one white Myers Park church. – Has climate changed since then? [No] </vt:lpstr>
      <vt:lpstr>– Don’t be afraid to look at it.  – We have power that we never had before. Look at different solutions to same problem.</vt:lpstr>
      <vt:lpstr>School Closings</vt:lpstr>
      <vt:lpstr>– Send letters and e-mails, press conferences, get word out that closings are not what we want. Meeting with Eric Davis Thursday, may say that in 2011 we will find three at-large candidates who are sensitive to African-Americans’ needs.</vt:lpstr>
      <vt:lpstr>Vocational Education</vt:lpstr>
      <vt:lpstr>– Improve to end force-outs. [CTE Career &amp; Technical Education] – Create other career tracks. – Strickland feasibility study approved for career and arts training program; then nothing happened. Read “Making the Impossible Possible”</vt:lpstr>
      <vt:lpstr>– Could lead to a two-tiered system. That’s how it worked in the old days. – Head of voc ed should report to Guy Chamberlain [Auxiliary Services] – Programs good, but are open only to students in a defined geographic area. – High schools should be citywide. </vt:lpstr>
      <vt:lpstr>Wrap-up</vt:lpstr>
      <vt:lpstr>– Mayor Foxx collaborating with Ron Leeper on West Charlotte Mentoring Coalition to mentor freshmen. – Education groups should get together. Offer solutions where they need to be offered.</vt:lpstr>
      <vt:lpstr>“There is more oppression in the mind of the oppressed than there is in the mind of the oppressor.   We suffer from a belief we cannot make progress unless we’re fighting someone, unless we see ourselves as oppressed. We have to will ourselves to power.” </vt:lpstr>
      <vt:lpstr>Focus on Education Solutions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User</dc:creator>
  <cp:keywords/>
  <dc:description/>
  <cp:lastModifiedBy/>
  <cp:revision>1</cp:revision>
  <dcterms:created xsi:type="dcterms:W3CDTF">2010-08-31T16:28:46Z</dcterms:created>
  <dcterms:modified xsi:type="dcterms:W3CDTF">2010-08-31T17:27:10Z</dcterms:modified>
  <cp:category/>
</cp:coreProperties>
</file>